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66" r:id="rId86"/>
    <p:sldId id="367" r:id="rId87"/>
    <p:sldId id="368" r:id="rId88"/>
    <p:sldId id="369" r:id="rId89"/>
    <p:sldId id="342" r:id="rId90"/>
    <p:sldId id="343" r:id="rId91"/>
    <p:sldId id="344" r:id="rId92"/>
    <p:sldId id="345" r:id="rId93"/>
    <p:sldId id="346" r:id="rId94"/>
    <p:sldId id="347" r:id="rId95"/>
    <p:sldId id="348" r:id="rId96"/>
    <p:sldId id="349" r:id="rId97"/>
    <p:sldId id="350" r:id="rId98"/>
    <p:sldId id="357" r:id="rId99"/>
    <p:sldId id="358" r:id="rId100"/>
    <p:sldId id="359" r:id="rId101"/>
    <p:sldId id="360" r:id="rId102"/>
    <p:sldId id="361" r:id="rId103"/>
    <p:sldId id="362" r:id="rId104"/>
    <p:sldId id="363" r:id="rId105"/>
    <p:sldId id="364" r:id="rId106"/>
    <p:sldId id="365" r:id="rId10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A90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p:restoredLeft sz="15620"/>
    <p:restoredTop sz="94660"/>
  </p:normalViewPr>
  <p:slideViewPr>
    <p:cSldViewPr snapToGrid="0" snapToObjects="1">
      <p:cViewPr>
        <p:scale>
          <a:sx n="94" d="100"/>
          <a:sy n="94" d="100"/>
        </p:scale>
        <p:origin x="-3680" y="-9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printerSettings" Target="printerSettings/printerSettings1.bin"/><Relationship Id="rId109"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viewProps" Target="viewProp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theme" Target="theme/theme1.xml"/><Relationship Id="rId112"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BCF4D9-0E80-0649-80E3-32AFAEC0EAF2}" type="datetimeFigureOut">
              <a:rPr lang="en-US" smtClean="0"/>
              <a:t>9/30/15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1266733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BCF4D9-0E80-0649-80E3-32AFAEC0EAF2}" type="datetimeFigureOut">
              <a:rPr lang="en-US" smtClean="0"/>
              <a:t>9/30/15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3962763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BCF4D9-0E80-0649-80E3-32AFAEC0EAF2}" type="datetimeFigureOut">
              <a:rPr lang="en-US" smtClean="0"/>
              <a:t>9/30/15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4158865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BCF4D9-0E80-0649-80E3-32AFAEC0EAF2}" type="datetimeFigureOut">
              <a:rPr lang="en-US" smtClean="0"/>
              <a:t>9/30/15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3624809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BBCF4D9-0E80-0649-80E3-32AFAEC0EAF2}" type="datetimeFigureOut">
              <a:rPr lang="en-US" smtClean="0"/>
              <a:t>9/30/15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3854648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BCF4D9-0E80-0649-80E3-32AFAEC0EAF2}" type="datetimeFigureOut">
              <a:rPr lang="en-US" smtClean="0"/>
              <a:t>9/30/15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1484636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BCF4D9-0E80-0649-80E3-32AFAEC0EAF2}" type="datetimeFigureOut">
              <a:rPr lang="en-US" smtClean="0"/>
              <a:t>9/30/15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2907316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BCF4D9-0E80-0649-80E3-32AFAEC0EAF2}" type="datetimeFigureOut">
              <a:rPr lang="en-US" smtClean="0"/>
              <a:t>9/30/15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2002869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BCF4D9-0E80-0649-80E3-32AFAEC0EAF2}" type="datetimeFigureOut">
              <a:rPr lang="en-US" smtClean="0"/>
              <a:t>9/30/15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2966965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BCF4D9-0E80-0649-80E3-32AFAEC0EAF2}" type="datetimeFigureOut">
              <a:rPr lang="en-US" smtClean="0"/>
              <a:t>9/30/15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3326855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BCF4D9-0E80-0649-80E3-32AFAEC0EAF2}" type="datetimeFigureOut">
              <a:rPr lang="en-US" smtClean="0"/>
              <a:t>9/30/15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DFF04-0DEE-1242-8147-180A74972779}" type="slidenum">
              <a:rPr lang="en-US" smtClean="0"/>
              <a:t>‹#›</a:t>
            </a:fld>
            <a:endParaRPr lang="en-US"/>
          </a:p>
        </p:txBody>
      </p:sp>
    </p:spTree>
    <p:extLst>
      <p:ext uri="{BB962C8B-B14F-4D97-AF65-F5344CB8AC3E}">
        <p14:creationId xmlns:p14="http://schemas.microsoft.com/office/powerpoint/2010/main" val="391599693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BCF4D9-0E80-0649-80E3-32AFAEC0EAF2}" type="datetimeFigureOut">
              <a:rPr lang="en-US" smtClean="0"/>
              <a:t>9/30/15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DFF04-0DEE-1242-8147-180A74972779}" type="slidenum">
              <a:rPr lang="en-US" smtClean="0"/>
              <a:t>‹#›</a:t>
            </a:fld>
            <a:endParaRPr lang="en-US"/>
          </a:p>
        </p:txBody>
      </p:sp>
    </p:spTree>
    <p:extLst>
      <p:ext uri="{BB962C8B-B14F-4D97-AF65-F5344CB8AC3E}">
        <p14:creationId xmlns:p14="http://schemas.microsoft.com/office/powerpoint/2010/main" val="1995982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emf"/><Relationship Id="rId5" Type="http://schemas.openxmlformats.org/officeDocument/2006/relationships/image" Target="../media/image4.em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3.jpeg"/><Relationship Id="rId5" Type="http://schemas.openxmlformats.org/officeDocument/2006/relationships/image" Target="../media/image14.emf"/><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5.jpeg"/><Relationship Id="rId5"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7.jpeg"/><Relationship Id="rId5"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20.jpeg"/><Relationship Id="rId5"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22.jpeg"/><Relationship Id="rId5"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24.emf"/><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 Id="rId3" Type="http://schemas.openxmlformats.org/officeDocument/2006/relationships/image" Target="../media/image9.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 Id="rId3" Type="http://schemas.openxmlformats.org/officeDocument/2006/relationships/image" Target="../media/image9.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 Id="rId3" Type="http://schemas.openxmlformats.org/officeDocument/2006/relationships/image" Target="../media/image9.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 Id="rId3" Type="http://schemas.openxmlformats.org/officeDocument/2006/relationships/image" Target="../media/image9.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 Id="rId3" Type="http://schemas.openxmlformats.org/officeDocument/2006/relationships/image" Target="../media/image9.emf"/></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9.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 Id="rId3" Type="http://schemas.openxmlformats.org/officeDocument/2006/relationships/image" Target="../media/image9.emf"/></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37.emf"/><Relationship Id="rId1" Type="http://schemas.openxmlformats.org/officeDocument/2006/relationships/slideLayout" Target="../slideLayouts/slideLayout2.xml"/><Relationship Id="rId2" Type="http://schemas.openxmlformats.org/officeDocument/2006/relationships/image" Target="../media/image36.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 Id="rId3" Type="http://schemas.openxmlformats.org/officeDocument/2006/relationships/image" Target="../media/image9.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9.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 Id="rId3" Type="http://schemas.openxmlformats.org/officeDocument/2006/relationships/image" Target="../media/image9.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 Id="rId3" Type="http://schemas.openxmlformats.org/officeDocument/2006/relationships/image" Target="../media/image9.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 Id="rId3" Type="http://schemas.openxmlformats.org/officeDocument/2006/relationships/image" Target="../media/image9.emf"/></Relationships>
</file>

<file path=ppt/slides/_rels/slide31.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43.jpeg"/><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45.emf"/><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 Id="rId3" Type="http://schemas.openxmlformats.org/officeDocument/2006/relationships/image" Target="../media/image9.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 Id="rId3" Type="http://schemas.openxmlformats.org/officeDocument/2006/relationships/image" Target="../media/image9.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emf"/><Relationship Id="rId3" Type="http://schemas.openxmlformats.org/officeDocument/2006/relationships/image" Target="../media/image9.emf"/></Relationships>
</file>

<file path=ppt/slides/_rels/slide36.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49.jpeg"/><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 Id="rId3" Type="http://schemas.openxmlformats.org/officeDocument/2006/relationships/image" Target="../media/image9.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9.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 Id="rId3" Type="http://schemas.openxmlformats.org/officeDocument/2006/relationships/image" Target="../media/image9.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 Id="rId3" Type="http://schemas.openxmlformats.org/officeDocument/2006/relationships/image" Target="../media/image9.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 Id="rId3"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eg"/><Relationship Id="rId3" Type="http://schemas.openxmlformats.org/officeDocument/2006/relationships/image" Target="../media/image9.emf"/></Relationships>
</file>

<file path=ppt/slides/_rels/slide44.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59.png"/><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4" Type="http://schemas.openxmlformats.org/officeDocument/2006/relationships/image" Target="../media/image9.emf"/><Relationship Id="rId5"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image" Target="../media/image60.emf"/></Relationships>
</file>

<file path=ppt/slides/_rels/slide46.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 Id="rId3" Type="http://schemas.openxmlformats.org/officeDocument/2006/relationships/image" Target="../media/image9.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 Id="rId3" Type="http://schemas.openxmlformats.org/officeDocument/2006/relationships/image" Target="../media/image9.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 Id="rId3" Type="http://schemas.openxmlformats.org/officeDocument/2006/relationships/image" Target="../media/image9.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9.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9.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9.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9.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9.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9.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9.emf"/></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4"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image" Target="../media/image66.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9.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9.emf"/></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4"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image" Target="../media/image67.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9.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jpeg"/><Relationship Id="rId3" Type="http://schemas.openxmlformats.org/officeDocument/2006/relationships/image" Target="../media/image9.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64.xml.rels><?xml version="1.0" encoding="UTF-8" standalone="yes"?>
<Relationships xmlns="http://schemas.openxmlformats.org/package/2006/relationships"><Relationship Id="rId3" Type="http://schemas.openxmlformats.org/officeDocument/2006/relationships/image" Target="../media/image71.emf"/><Relationship Id="rId4" Type="http://schemas.openxmlformats.org/officeDocument/2006/relationships/image" Target="../media/image72.emf"/><Relationship Id="rId5" Type="http://schemas.openxmlformats.org/officeDocument/2006/relationships/image" Target="../media/image73.emf"/><Relationship Id="rId6"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jpeg"/><Relationship Id="rId3" Type="http://schemas.openxmlformats.org/officeDocument/2006/relationships/image" Target="../media/image9.emf"/></Relationships>
</file>

<file path=ppt/slides/_rels/slide66.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67.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image" Target="../media/image75.jpeg"/></Relationships>
</file>

<file path=ppt/slides/_rels/slide68.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eg"/><Relationship Id="rId3" Type="http://schemas.openxmlformats.org/officeDocument/2006/relationships/image" Target="../media/image9.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png"/><Relationship Id="rId3" Type="http://schemas.openxmlformats.org/officeDocument/2006/relationships/image" Target="../media/image9.emf"/></Relationships>
</file>

<file path=ppt/slides/_rels/slide71.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80.jpeg"/><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emf"/><Relationship Id="rId3" Type="http://schemas.openxmlformats.org/officeDocument/2006/relationships/image" Target="../media/image9.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jpeg"/><Relationship Id="rId3" Type="http://schemas.openxmlformats.org/officeDocument/2006/relationships/image" Target="../media/image9.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jpeg"/><Relationship Id="rId3" Type="http://schemas.openxmlformats.org/officeDocument/2006/relationships/image" Target="../media/image9.emf"/></Relationships>
</file>

<file path=ppt/slides/_rels/slide75.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84.png"/><Relationship Id="rId5" Type="http://schemas.openxmlformats.org/officeDocument/2006/relationships/image" Target="../media/image85.png"/><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76.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86.png"/><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77.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87.png"/><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png"/><Relationship Id="rId3" Type="http://schemas.openxmlformats.org/officeDocument/2006/relationships/image" Target="../media/image9.emf"/></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4" Type="http://schemas.openxmlformats.org/officeDocument/2006/relationships/image" Target="../media/image9.emf"/><Relationship Id="rId5" Type="http://schemas.openxmlformats.org/officeDocument/2006/relationships/image" Target="../media/image90.png"/><Relationship Id="rId6" Type="http://schemas.openxmlformats.org/officeDocument/2006/relationships/image" Target="../media/image91.png"/><Relationship Id="rId1" Type="http://schemas.openxmlformats.org/officeDocument/2006/relationships/slideLayout" Target="../slideLayouts/slideLayout2.xml"/><Relationship Id="rId2" Type="http://schemas.openxmlformats.org/officeDocument/2006/relationships/image" Target="../media/image89.png"/></Relationships>
</file>

<file path=ppt/slides/_rels/slide80.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92.png"/><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81.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94.emf"/><Relationship Id="rId1" Type="http://schemas.openxmlformats.org/officeDocument/2006/relationships/slideLayout" Target="../slideLayouts/slideLayout2.xml"/><Relationship Id="rId2" Type="http://schemas.openxmlformats.org/officeDocument/2006/relationships/image" Target="../media/image93.png"/></Relationships>
</file>

<file path=ppt/slides/_rels/slide82.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96.emf"/><Relationship Id="rId5" Type="http://schemas.openxmlformats.org/officeDocument/2006/relationships/image" Target="../media/image97.png"/><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83.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99.emf"/><Relationship Id="rId1" Type="http://schemas.openxmlformats.org/officeDocument/2006/relationships/slideLayout" Target="../slideLayouts/slideLayout2.xml"/><Relationship Id="rId2" Type="http://schemas.openxmlformats.org/officeDocument/2006/relationships/image" Target="../media/image98.png"/></Relationships>
</file>

<file path=ppt/slides/_rels/slide84.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1.emf"/><Relationship Id="rId1" Type="http://schemas.openxmlformats.org/officeDocument/2006/relationships/slideLayout" Target="../slideLayouts/slideLayout2.xml"/><Relationship Id="rId2" Type="http://schemas.openxmlformats.org/officeDocument/2006/relationships/image" Target="../media/image100.png"/></Relationships>
</file>

<file path=ppt/slides/_rels/slide85.xml.rels><?xml version="1.0" encoding="UTF-8" standalone="yes"?>
<Relationships xmlns="http://schemas.openxmlformats.org/package/2006/relationships"><Relationship Id="rId3" Type="http://schemas.openxmlformats.org/officeDocument/2006/relationships/image" Target="../media/image102.emf"/><Relationship Id="rId4" Type="http://schemas.openxmlformats.org/officeDocument/2006/relationships/image" Target="../media/image9.emf"/><Relationship Id="rId5"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86.xml.rels><?xml version="1.0" encoding="UTF-8" standalone="yes"?>
<Relationships xmlns="http://schemas.openxmlformats.org/package/2006/relationships"><Relationship Id="rId3" Type="http://schemas.openxmlformats.org/officeDocument/2006/relationships/image" Target="../media/image104.emf"/><Relationship Id="rId4" Type="http://schemas.openxmlformats.org/officeDocument/2006/relationships/image" Target="../media/image9.emf"/><Relationship Id="rId5" Type="http://schemas.openxmlformats.org/officeDocument/2006/relationships/image" Target="../media/image105.emf"/><Relationship Id="rId6"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87.xml.rels><?xml version="1.0" encoding="UTF-8" standalone="yes"?>
<Relationships xmlns="http://schemas.openxmlformats.org/package/2006/relationships"><Relationship Id="rId3" Type="http://schemas.openxmlformats.org/officeDocument/2006/relationships/image" Target="../media/image106.emf"/><Relationship Id="rId4" Type="http://schemas.openxmlformats.org/officeDocument/2006/relationships/image" Target="../media/image9.emf"/><Relationship Id="rId5"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88.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7.emf"/><Relationship Id="rId5" Type="http://schemas.openxmlformats.org/officeDocument/2006/relationships/image" Target="../media/image108.emf"/><Relationship Id="rId6"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89.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10.emf"/><Relationship Id="rId1" Type="http://schemas.openxmlformats.org/officeDocument/2006/relationships/slideLayout" Target="../slideLayouts/slideLayout2.xml"/><Relationship Id="rId2" Type="http://schemas.openxmlformats.org/officeDocument/2006/relationships/image" Target="../media/image109.jpeg"/></Relationships>
</file>

<file path=ppt/slides/_rels/slide90.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11.emf"/><Relationship Id="rId1" Type="http://schemas.openxmlformats.org/officeDocument/2006/relationships/slideLayout" Target="../slideLayouts/slideLayout2.xml"/><Relationship Id="rId2" Type="http://schemas.openxmlformats.org/officeDocument/2006/relationships/image" Target="../media/image109.jpeg"/></Relationships>
</file>

<file path=ppt/slides/_rels/slide91.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13.emf"/><Relationship Id="rId1" Type="http://schemas.openxmlformats.org/officeDocument/2006/relationships/slideLayout" Target="../slideLayouts/slideLayout2.xml"/><Relationship Id="rId2" Type="http://schemas.openxmlformats.org/officeDocument/2006/relationships/image" Target="../media/image112.jpeg"/></Relationships>
</file>

<file path=ppt/slides/_rels/slide92.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15.emf"/><Relationship Id="rId5" Type="http://schemas.openxmlformats.org/officeDocument/2006/relationships/image" Target="../media/image116.emf"/><Relationship Id="rId1" Type="http://schemas.openxmlformats.org/officeDocument/2006/relationships/slideLayout" Target="../slideLayouts/slideLayout2.xml"/><Relationship Id="rId2" Type="http://schemas.openxmlformats.org/officeDocument/2006/relationships/image" Target="../media/image114.jpeg"/></Relationships>
</file>

<file path=ppt/slides/_rels/slide93.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17.emf"/><Relationship Id="rId5" Type="http://schemas.openxmlformats.org/officeDocument/2006/relationships/image" Target="../media/image118.png"/><Relationship Id="rId6" Type="http://schemas.openxmlformats.org/officeDocument/2006/relationships/image" Target="../media/image119.png"/><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94.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20.emf"/><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95.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21.png"/><Relationship Id="rId5" Type="http://schemas.openxmlformats.org/officeDocument/2006/relationships/image" Target="../media/image122.emf"/><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96.xml.rels><?xml version="1.0" encoding="UTF-8" standalone="yes"?>
<Relationships xmlns="http://schemas.openxmlformats.org/package/2006/relationships"><Relationship Id="rId3" Type="http://schemas.openxmlformats.org/officeDocument/2006/relationships/image" Target="../media/image123.emf"/><Relationship Id="rId4"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97.xml.rels><?xml version="1.0" encoding="UTF-8" standalone="yes"?>
<Relationships xmlns="http://schemas.openxmlformats.org/package/2006/relationships"><Relationship Id="rId3" Type="http://schemas.openxmlformats.org/officeDocument/2006/relationships/image" Target="../media/image124.png"/><Relationship Id="rId4"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5.jpeg"/><Relationship Id="rId3" Type="http://schemas.openxmlformats.org/officeDocument/2006/relationships/image" Target="../media/image12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5.jpeg"/><Relationship Id="rId3" Type="http://schemas.openxmlformats.org/officeDocument/2006/relationships/image" Target="../media/image12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5.jpeg"/><Relationship Id="rId3" Type="http://schemas.openxmlformats.org/officeDocument/2006/relationships/image" Target="../media/image128.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5.jpeg"/><Relationship Id="rId3" Type="http://schemas.openxmlformats.org/officeDocument/2006/relationships/image" Target="../media/image12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31.png"/><Relationship Id="rId4"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image" Target="../media/image130.jpeg"/></Relationships>
</file>

<file path=ppt/slides/_rels/slide103.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33.png"/><Relationship Id="rId1" Type="http://schemas.openxmlformats.org/officeDocument/2006/relationships/slideLayout" Target="../slideLayouts/slideLayout2.xml"/><Relationship Id="rId2" Type="http://schemas.openxmlformats.org/officeDocument/2006/relationships/image" Target="../media/image132.jpeg"/></Relationships>
</file>

<file path=ppt/slides/_rels/slide104.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35.png"/><Relationship Id="rId1" Type="http://schemas.openxmlformats.org/officeDocument/2006/relationships/slideLayout" Target="../slideLayouts/slideLayout2.xml"/><Relationship Id="rId2" Type="http://schemas.openxmlformats.org/officeDocument/2006/relationships/image" Target="../media/image134.jpeg"/></Relationships>
</file>

<file path=ppt/slides/_rels/slide105.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36.png"/><Relationship Id="rId1" Type="http://schemas.openxmlformats.org/officeDocument/2006/relationships/slideLayout" Target="../slideLayouts/slideLayout2.xml"/><Relationship Id="rId2" Type="http://schemas.openxmlformats.org/officeDocument/2006/relationships/image" Target="../media/image132.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7.png"/><Relationship Id="rId3"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ver new.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9144001" cy="6863066"/>
          </a:xfrm>
          <a:prstGeom prst="rect">
            <a:avLst/>
          </a:prstGeom>
        </p:spPr>
      </p:pic>
      <p:pic>
        <p:nvPicPr>
          <p:cNvPr id="7" name="Picture 6"/>
          <p:cNvPicPr>
            <a:picLocks noChangeAspect="1"/>
          </p:cNvPicPr>
          <p:nvPr/>
        </p:nvPicPr>
        <p:blipFill>
          <a:blip r:embed="rId3"/>
          <a:stretch>
            <a:fillRect/>
          </a:stretch>
        </p:blipFill>
        <p:spPr>
          <a:xfrm>
            <a:off x="401484" y="5920974"/>
            <a:ext cx="4267200" cy="482600"/>
          </a:xfrm>
          <a:prstGeom prst="rect">
            <a:avLst/>
          </a:prstGeom>
        </p:spPr>
      </p:pic>
      <p:pic>
        <p:nvPicPr>
          <p:cNvPr id="9" name="Picture 8"/>
          <p:cNvPicPr>
            <a:picLocks noChangeAspect="1"/>
          </p:cNvPicPr>
          <p:nvPr/>
        </p:nvPicPr>
        <p:blipFill>
          <a:blip r:embed="rId4"/>
          <a:stretch>
            <a:fillRect/>
          </a:stretch>
        </p:blipFill>
        <p:spPr>
          <a:xfrm>
            <a:off x="1819912" y="419675"/>
            <a:ext cx="1814719" cy="425904"/>
          </a:xfrm>
          <a:prstGeom prst="rect">
            <a:avLst/>
          </a:prstGeom>
        </p:spPr>
      </p:pic>
      <p:pic>
        <p:nvPicPr>
          <p:cNvPr id="10" name="Picture 9"/>
          <p:cNvPicPr>
            <a:picLocks noChangeAspect="1"/>
          </p:cNvPicPr>
          <p:nvPr/>
        </p:nvPicPr>
        <p:blipFill>
          <a:blip r:embed="rId5"/>
          <a:stretch>
            <a:fillRect/>
          </a:stretch>
        </p:blipFill>
        <p:spPr>
          <a:xfrm>
            <a:off x="401484" y="6308851"/>
            <a:ext cx="1625600" cy="304800"/>
          </a:xfrm>
          <a:prstGeom prst="rect">
            <a:avLst/>
          </a:prstGeom>
        </p:spPr>
      </p:pic>
    </p:spTree>
    <p:extLst>
      <p:ext uri="{BB962C8B-B14F-4D97-AF65-F5344CB8AC3E}">
        <p14:creationId xmlns:p14="http://schemas.microsoft.com/office/powerpoint/2010/main" val="16178228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11500" y="1358900"/>
            <a:ext cx="6032500" cy="5499100"/>
          </a:xfrm>
          <a:prstGeom prst="rect">
            <a:avLst/>
          </a:prstGeom>
        </p:spPr>
      </p:pic>
      <p:sp>
        <p:nvSpPr>
          <p:cNvPr id="6" name="Rectangle 5"/>
          <p:cNvSpPr/>
          <p:nvPr/>
        </p:nvSpPr>
        <p:spPr>
          <a:xfrm>
            <a:off x="1016000" y="716921"/>
            <a:ext cx="4572000" cy="3693319"/>
          </a:xfrm>
          <a:prstGeom prst="rect">
            <a:avLst/>
          </a:prstGeom>
        </p:spPr>
        <p:txBody>
          <a:bodyPr>
            <a:spAutoFit/>
          </a:bodyPr>
          <a:lstStyle/>
          <a:p>
            <a:r>
              <a:rPr lang="en-US" b="1" dirty="0"/>
              <a:t>/CONTENTS</a:t>
            </a:r>
          </a:p>
          <a:p>
            <a:endParaRPr lang="en-US" dirty="0"/>
          </a:p>
          <a:p>
            <a:r>
              <a:rPr lang="en-US" dirty="0"/>
              <a:t>Company Profile</a:t>
            </a:r>
          </a:p>
          <a:p>
            <a:r>
              <a:rPr lang="de-DE" dirty="0" err="1"/>
              <a:t>Founder</a:t>
            </a:r>
            <a:r>
              <a:rPr lang="de-DE" dirty="0"/>
              <a:t> Profile		                              </a:t>
            </a:r>
          </a:p>
          <a:p>
            <a:r>
              <a:rPr lang="en-US" dirty="0" err="1"/>
              <a:t>Mibelle</a:t>
            </a:r>
            <a:r>
              <a:rPr lang="en-US" dirty="0"/>
              <a:t> Profile</a:t>
            </a:r>
          </a:p>
          <a:p>
            <a:r>
              <a:rPr lang="en-US" dirty="0"/>
              <a:t>Product &amp; Clinical Test</a:t>
            </a:r>
          </a:p>
          <a:p>
            <a:r>
              <a:rPr lang="en-US" dirty="0"/>
              <a:t>Marketing Plan</a:t>
            </a:r>
          </a:p>
          <a:p>
            <a:r>
              <a:rPr lang="pl-PL" dirty="0"/>
              <a:t>Galery</a:t>
            </a:r>
          </a:p>
          <a:p>
            <a:r>
              <a:rPr lang="en-US" dirty="0" err="1" smtClean="0"/>
              <a:t>Testimoni</a:t>
            </a:r>
            <a:endParaRPr lang="en-US" dirty="0" smtClean="0"/>
          </a:p>
          <a:p>
            <a:endParaRPr lang="en-US" dirty="0" smtClean="0"/>
          </a:p>
          <a:p>
            <a:r>
              <a:rPr lang="en-US" sz="1700" b="1" dirty="0" smtClean="0"/>
              <a:t>Philippines </a:t>
            </a:r>
            <a:r>
              <a:rPr lang="en-US" sz="1700" b="1" dirty="0" err="1" smtClean="0"/>
              <a:t>Stockies</a:t>
            </a:r>
            <a:r>
              <a:rPr lang="en-US" sz="1700" b="1" dirty="0" smtClean="0"/>
              <a:t> :</a:t>
            </a:r>
          </a:p>
          <a:p>
            <a:r>
              <a:rPr lang="en-US" sz="1700" b="1" dirty="0" smtClean="0"/>
              <a:t>Makati 2F Oriental Gardens Makati</a:t>
            </a:r>
          </a:p>
          <a:p>
            <a:r>
              <a:rPr lang="en-US" sz="1700" b="1" dirty="0" smtClean="0"/>
              <a:t>Chino </a:t>
            </a:r>
            <a:r>
              <a:rPr lang="en-US" sz="1700" b="1" dirty="0" err="1" smtClean="0"/>
              <a:t>Roces</a:t>
            </a:r>
            <a:r>
              <a:rPr lang="en-US" sz="1700" b="1" dirty="0" smtClean="0"/>
              <a:t> Ave. Makati 1200</a:t>
            </a:r>
            <a:endParaRPr lang="en-US" sz="1700" b="1" dirty="0"/>
          </a:p>
        </p:txBody>
      </p:sp>
    </p:spTree>
    <p:extLst>
      <p:ext uri="{BB962C8B-B14F-4D97-AF65-F5344CB8AC3E}">
        <p14:creationId xmlns:p14="http://schemas.microsoft.com/office/powerpoint/2010/main" val="178322911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44000" cy="6858001"/>
          </a:xfrm>
          <a:prstGeom prst="rect">
            <a:avLst/>
          </a:prstGeom>
        </p:spPr>
      </p:pic>
      <p:sp>
        <p:nvSpPr>
          <p:cNvPr id="2" name="Title 1"/>
          <p:cNvSpPr>
            <a:spLocks noGrp="1"/>
          </p:cNvSpPr>
          <p:nvPr>
            <p:ph type="title"/>
          </p:nvPr>
        </p:nvSpPr>
        <p:spPr>
          <a:xfrm>
            <a:off x="0" y="0"/>
            <a:ext cx="9144000" cy="6858000"/>
          </a:xfrm>
        </p:spPr>
        <p:txBody>
          <a:bodyPr/>
          <a:lstStyle/>
          <a:p>
            <a:endParaRPr lang="en-US" dirty="0"/>
          </a:p>
        </p:txBody>
      </p:sp>
      <p:sp>
        <p:nvSpPr>
          <p:cNvPr id="3" name="Content Placeholder 2"/>
          <p:cNvSpPr>
            <a:spLocks noGrp="1"/>
          </p:cNvSpPr>
          <p:nvPr>
            <p:ph idx="1"/>
          </p:nvPr>
        </p:nvSpPr>
        <p:spPr>
          <a:xfrm>
            <a:off x="378327" y="268626"/>
            <a:ext cx="8458285" cy="2982148"/>
          </a:xfrm>
        </p:spPr>
        <p:txBody>
          <a:bodyPr>
            <a:noAutofit/>
          </a:bodyPr>
          <a:lstStyle/>
          <a:p>
            <a:endParaRPr lang="en-US" sz="2500" baseline="30000" dirty="0"/>
          </a:p>
          <a:p>
            <a:endParaRPr lang="en-US" sz="2500" baseline="30000" dirty="0"/>
          </a:p>
          <a:p>
            <a:endParaRPr lang="en-US" sz="2500" baseline="30000" dirty="0"/>
          </a:p>
          <a:p>
            <a:endParaRPr lang="en-US" sz="2500" baseline="30000" dirty="0"/>
          </a:p>
          <a:p>
            <a:r>
              <a:rPr lang="en-US" sz="2500" baseline="30000" dirty="0"/>
              <a:t>Biogreen believes that every health problem nowadays spread all over the world as the increasing number of pollutant, less nutritious food, stress, as well as the inability of our bodies to constantly cleanse ourselves from all the toxins that can ultimately jeopardize our health‭.‬</a:t>
            </a:r>
          </a:p>
          <a:p>
            <a:endParaRPr lang="en-US" sz="2500" baseline="30000" dirty="0"/>
          </a:p>
          <a:p>
            <a:r>
              <a:rPr lang="en-US" sz="2500" baseline="30000" dirty="0"/>
              <a:t>With the continuing decline in health conditions around the world, Biogreen Science believes that everyone should start implementing lifestyle can rejuvenate and nourish the body so they can maintain a decent standard of living in good health and optimal fit‭.‬</a:t>
            </a:r>
          </a:p>
          <a:p>
            <a:endParaRPr lang="en-US" sz="2500" baseline="30000" dirty="0"/>
          </a:p>
          <a:p>
            <a:r>
              <a:rPr lang="en-US" sz="2500" baseline="30000" dirty="0"/>
              <a:t>For the sake of spreading the good things to the world‭, ‬Biogreen Science </a:t>
            </a:r>
            <a:r>
              <a:rPr lang="en-US" sz="2500" baseline="30000" dirty="0" err="1"/>
              <a:t>awares</a:t>
            </a:r>
            <a:r>
              <a:rPr lang="en-US" sz="2500" baseline="30000" dirty="0"/>
              <a:t> that each person only needs to open their eyes to the fact‭.‬</a:t>
            </a:r>
          </a:p>
          <a:p>
            <a:endParaRPr lang="en-US" sz="2500" baseline="30000" dirty="0"/>
          </a:p>
          <a:p>
            <a:r>
              <a:rPr lang="en-US" sz="2500" baseline="30000" dirty="0"/>
              <a:t>Larry </a:t>
            </a:r>
            <a:r>
              <a:rPr lang="en-US" sz="2500" baseline="30000" dirty="0" err="1"/>
              <a:t>Widjaja</a:t>
            </a:r>
            <a:r>
              <a:rPr lang="en-US" sz="2500" baseline="30000" dirty="0"/>
              <a:t> and his partner combining network marketing success legendary along with extensive experience in the field of nutrition their unyielding spirit to continue to make Biogreen Science as a health company and fitness No‭. ‬1‭ ‬in Indonesia‭.‬</a:t>
            </a:r>
          </a:p>
          <a:p>
            <a:endParaRPr lang="en-US" sz="2500" baseline="30000" dirty="0"/>
          </a:p>
          <a:p>
            <a:endParaRPr lang="en-US" sz="2500" dirty="0"/>
          </a:p>
        </p:txBody>
      </p:sp>
      <p:pic>
        <p:nvPicPr>
          <p:cNvPr id="4" name="Picture 3"/>
          <p:cNvPicPr>
            <a:picLocks noChangeAspect="1"/>
          </p:cNvPicPr>
          <p:nvPr/>
        </p:nvPicPr>
        <p:blipFill>
          <a:blip r:embed="rId3"/>
          <a:stretch>
            <a:fillRect/>
          </a:stretch>
        </p:blipFill>
        <p:spPr>
          <a:xfrm>
            <a:off x="3608681" y="555025"/>
            <a:ext cx="2133600" cy="508000"/>
          </a:xfrm>
          <a:prstGeom prst="rect">
            <a:avLst/>
          </a:prstGeom>
        </p:spPr>
      </p:pic>
      <p:pic>
        <p:nvPicPr>
          <p:cNvPr id="6" name="Picture 5"/>
          <p:cNvPicPr>
            <a:picLocks noChangeAspect="1"/>
          </p:cNvPicPr>
          <p:nvPr/>
        </p:nvPicPr>
        <p:blipFill>
          <a:blip r:embed="rId4"/>
          <a:stretch>
            <a:fillRect/>
          </a:stretch>
        </p:blipFill>
        <p:spPr>
          <a:xfrm>
            <a:off x="-1" y="6356370"/>
            <a:ext cx="9144001" cy="501630"/>
          </a:xfrm>
          <a:prstGeom prst="rect">
            <a:avLst/>
          </a:prstGeom>
        </p:spPr>
      </p:pic>
    </p:spTree>
    <p:extLst>
      <p:ext uri="{BB962C8B-B14F-4D97-AF65-F5344CB8AC3E}">
        <p14:creationId xmlns:p14="http://schemas.microsoft.com/office/powerpoint/2010/main" val="134154499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0"/>
            <a:ext cx="9144001" cy="6858000"/>
          </a:xfrm>
          <a:prstGeom prst="rect">
            <a:avLst/>
          </a:prstGeom>
        </p:spPr>
      </p:pic>
      <p:sp>
        <p:nvSpPr>
          <p:cNvPr id="6" name="Content Placeholder 5"/>
          <p:cNvSpPr>
            <a:spLocks noGrp="1"/>
          </p:cNvSpPr>
          <p:nvPr>
            <p:ph idx="1"/>
          </p:nvPr>
        </p:nvSpPr>
        <p:spPr>
          <a:xfrm>
            <a:off x="470712" y="1194901"/>
            <a:ext cx="8229600" cy="4525963"/>
          </a:xfrm>
        </p:spPr>
        <p:txBody>
          <a:bodyPr>
            <a:noAutofit/>
          </a:bodyPr>
          <a:lstStyle/>
          <a:p>
            <a:pPr>
              <a:lnSpc>
                <a:spcPct val="120000"/>
              </a:lnSpc>
            </a:pPr>
            <a:r>
              <a:rPr lang="en-US" sz="2700" baseline="30000" dirty="0"/>
              <a:t>Now in 8‭ ‬months‭, ‬from more than 10,000‭ ‬members have joined in this mission‭. ‬Biogreen Science mission is to create the millions of people who are healthier and creating a sustainable source of income with Integrity and Heart‭.‬</a:t>
            </a:r>
          </a:p>
          <a:p>
            <a:pPr>
              <a:lnSpc>
                <a:spcPct val="120000"/>
              </a:lnSpc>
            </a:pPr>
            <a:endParaRPr lang="en-US" sz="2700" baseline="30000" dirty="0"/>
          </a:p>
          <a:p>
            <a:pPr>
              <a:lnSpc>
                <a:spcPct val="120000"/>
              </a:lnSpc>
            </a:pPr>
            <a:r>
              <a:rPr lang="en-US" sz="2700" baseline="30000" dirty="0"/>
              <a:t>You just pave the way towards a brighter future with a whole the ability you have this moment with partner companies, in order to realize the aspiration to change the conditions of health and welfare of the world for the better. Everything starts from you‭ .‬We are honored you have decided to join us‭.‬</a:t>
            </a:r>
          </a:p>
          <a:p>
            <a:pPr>
              <a:lnSpc>
                <a:spcPct val="120000"/>
              </a:lnSpc>
            </a:pPr>
            <a:endParaRPr lang="en-US" sz="2700" baseline="30000" dirty="0"/>
          </a:p>
          <a:p>
            <a:pPr marL="0" indent="0" algn="ctr">
              <a:lnSpc>
                <a:spcPct val="120000"/>
              </a:lnSpc>
              <a:buNone/>
            </a:pPr>
            <a:r>
              <a:rPr lang="de-DE" sz="2700" baseline="30000" dirty="0" smtClean="0"/>
              <a:t>	</a:t>
            </a:r>
            <a:r>
              <a:rPr lang="de-DE" sz="2700" baseline="30000" dirty="0" err="1" smtClean="0"/>
              <a:t>welcome</a:t>
            </a:r>
            <a:r>
              <a:rPr lang="de-DE" sz="2700" baseline="30000" dirty="0" smtClean="0"/>
              <a:t>‭.</a:t>
            </a:r>
            <a:endParaRPr lang="de-DE" sz="2700" baseline="30000" dirty="0"/>
          </a:p>
          <a:p>
            <a:pPr algn="ctr">
              <a:lnSpc>
                <a:spcPct val="120000"/>
              </a:lnSpc>
            </a:pPr>
            <a:endParaRPr lang="en-US" sz="2700" baseline="30000" dirty="0"/>
          </a:p>
          <a:p>
            <a:pPr marL="0" indent="0" algn="ctr">
              <a:lnSpc>
                <a:spcPct val="120000"/>
              </a:lnSpc>
              <a:buNone/>
            </a:pPr>
            <a:endParaRPr lang="en-US" sz="2700" baseline="30000" dirty="0" smtClean="0"/>
          </a:p>
          <a:p>
            <a:pPr marL="0" indent="0" algn="ctr">
              <a:lnSpc>
                <a:spcPct val="120000"/>
              </a:lnSpc>
              <a:buNone/>
            </a:pPr>
            <a:endParaRPr lang="en-US" sz="2700" baseline="30000" dirty="0" smtClean="0"/>
          </a:p>
          <a:p>
            <a:pPr marL="0" indent="0" algn="ctr">
              <a:lnSpc>
                <a:spcPct val="120000"/>
              </a:lnSpc>
              <a:buNone/>
            </a:pPr>
            <a:r>
              <a:rPr lang="en-US" sz="2700" baseline="30000" dirty="0" smtClean="0"/>
              <a:t>Larry‭ </a:t>
            </a:r>
            <a:r>
              <a:rPr lang="en-US" sz="2700" baseline="30000" dirty="0"/>
              <a:t>‬</a:t>
            </a:r>
            <a:endParaRPr lang="en-US" sz="2700" dirty="0"/>
          </a:p>
        </p:txBody>
      </p:sp>
      <p:pic>
        <p:nvPicPr>
          <p:cNvPr id="4" name="Picture 3"/>
          <p:cNvPicPr>
            <a:picLocks noChangeAspect="1"/>
          </p:cNvPicPr>
          <p:nvPr/>
        </p:nvPicPr>
        <p:blipFill>
          <a:blip r:embed="rId3"/>
          <a:stretch>
            <a:fillRect/>
          </a:stretch>
        </p:blipFill>
        <p:spPr>
          <a:xfrm>
            <a:off x="-1" y="6356370"/>
            <a:ext cx="9144001" cy="50163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55160" y="4813953"/>
            <a:ext cx="482006" cy="953534"/>
          </a:xfrm>
          <a:prstGeom prst="rect">
            <a:avLst/>
          </a:prstGeom>
        </p:spPr>
      </p:pic>
    </p:spTree>
    <p:extLst>
      <p:ext uri="{BB962C8B-B14F-4D97-AF65-F5344CB8AC3E}">
        <p14:creationId xmlns:p14="http://schemas.microsoft.com/office/powerpoint/2010/main" val="407512673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0"/>
            <a:ext cx="9144001" cy="6858000"/>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11" name="Rectangle 10"/>
          <p:cNvSpPr/>
          <p:nvPr/>
        </p:nvSpPr>
        <p:spPr>
          <a:xfrm>
            <a:off x="567488" y="3280571"/>
            <a:ext cx="8188051" cy="3252171"/>
          </a:xfrm>
          <a:prstGeom prst="rect">
            <a:avLst/>
          </a:prstGeom>
        </p:spPr>
        <p:txBody>
          <a:bodyPr wrap="square">
            <a:spAutoFit/>
          </a:bodyPr>
          <a:lstStyle/>
          <a:p>
            <a:pPr algn="ctr"/>
            <a:r>
              <a:rPr lang="en-US" sz="2700" baseline="30000" dirty="0"/>
              <a:t>The meteoric rise of Biogreen Science was piloted by the visionary founder with a charitable heart, Larry </a:t>
            </a:r>
            <a:r>
              <a:rPr lang="en-US" sz="2700" baseline="30000" dirty="0" err="1"/>
              <a:t>Widjaja</a:t>
            </a:r>
            <a:r>
              <a:rPr lang="en-US" sz="2700" baseline="30000" dirty="0"/>
              <a:t>. </a:t>
            </a:r>
          </a:p>
          <a:p>
            <a:pPr algn="ctr"/>
            <a:r>
              <a:rPr lang="en-US" sz="2700" baseline="30000" dirty="0"/>
              <a:t>His inspirational story is one that’s worthy of mention time and again.</a:t>
            </a:r>
          </a:p>
          <a:p>
            <a:pPr algn="ctr"/>
            <a:endParaRPr lang="en-US" sz="2700" baseline="30000" dirty="0"/>
          </a:p>
          <a:p>
            <a:pPr algn="ctr"/>
            <a:r>
              <a:rPr lang="en-US" sz="2700" baseline="30000" dirty="0"/>
              <a:t>Life back then was not easy but at the age of 15, Larry started various kinds of business; from selling cigarettes to mobile phone credits.</a:t>
            </a:r>
          </a:p>
          <a:p>
            <a:pPr algn="ctr"/>
            <a:endParaRPr lang="en-US" sz="2700" baseline="30000" dirty="0"/>
          </a:p>
          <a:p>
            <a:pPr algn="ctr"/>
            <a:r>
              <a:rPr lang="en-US" sz="2700" baseline="30000" dirty="0"/>
              <a:t>Due to his enterprising nature and trustworthiness, he quickly built a vast network and could even draw a higher paycheck than his school’s headmaster.</a:t>
            </a:r>
          </a:p>
          <a:p>
            <a:pPr algn="ctr"/>
            <a:r>
              <a:rPr lang="en-US" sz="2700" baseline="30000" dirty="0"/>
              <a:t>In just a spate of few years, Larry’s business empires continue to prosper at amazing rate</a:t>
            </a:r>
            <a:r>
              <a:rPr lang="en-US" sz="2700" baseline="30000" dirty="0" smtClean="0"/>
              <a:t>. </a:t>
            </a:r>
            <a:endParaRPr lang="en-US" sz="2700" baseline="30000" dirty="0"/>
          </a:p>
        </p:txBody>
      </p:sp>
      <p:sp>
        <p:nvSpPr>
          <p:cNvPr id="13" name="Rectangle 12"/>
          <p:cNvSpPr/>
          <p:nvPr/>
        </p:nvSpPr>
        <p:spPr>
          <a:xfrm>
            <a:off x="1960219" y="1523166"/>
            <a:ext cx="2932937" cy="451406"/>
          </a:xfrm>
          <a:prstGeom prst="rect">
            <a:avLst/>
          </a:prstGeom>
        </p:spPr>
        <p:txBody>
          <a:bodyPr wrap="none">
            <a:spAutoFit/>
          </a:bodyPr>
          <a:lstStyle/>
          <a:p>
            <a:r>
              <a:rPr lang="en-US" sz="3500" b="1" baseline="30000" dirty="0"/>
              <a:t>ABOUT THE FOUNDER</a:t>
            </a:r>
          </a:p>
        </p:txBody>
      </p:sp>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19799" y="459340"/>
            <a:ext cx="2393949" cy="2374407"/>
          </a:xfrm>
          <a:prstGeom prst="rect">
            <a:avLst/>
          </a:prstGeom>
        </p:spPr>
      </p:pic>
    </p:spTree>
    <p:extLst>
      <p:ext uri="{BB962C8B-B14F-4D97-AF65-F5344CB8AC3E}">
        <p14:creationId xmlns:p14="http://schemas.microsoft.com/office/powerpoint/2010/main" val="255316192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5" name="Rectangle 4"/>
          <p:cNvSpPr/>
          <p:nvPr/>
        </p:nvSpPr>
        <p:spPr>
          <a:xfrm>
            <a:off x="918787" y="1797516"/>
            <a:ext cx="7390865" cy="2964913"/>
          </a:xfrm>
          <a:prstGeom prst="rect">
            <a:avLst/>
          </a:prstGeom>
        </p:spPr>
        <p:txBody>
          <a:bodyPr wrap="square">
            <a:spAutoFit/>
          </a:bodyPr>
          <a:lstStyle/>
          <a:p>
            <a:r>
              <a:rPr lang="en-US" sz="2800" baseline="30000" dirty="0"/>
              <a:t>Now, he already has 8 companies in various portfolios such as property, entertainment and movie industries. He strongly believes that health industry is an enormous one; if done through network marketing concept, the potential is </a:t>
            </a:r>
            <a:r>
              <a:rPr lang="en-US" sz="2800" baseline="30000" dirty="0" err="1"/>
              <a:t>unbelieveable</a:t>
            </a:r>
            <a:r>
              <a:rPr lang="en-US" sz="2800" baseline="30000" dirty="0"/>
              <a:t>.</a:t>
            </a:r>
          </a:p>
          <a:p>
            <a:endParaRPr lang="en-US" sz="2800" baseline="30000" dirty="0"/>
          </a:p>
          <a:p>
            <a:r>
              <a:rPr lang="en-US" sz="2800" baseline="30000" dirty="0"/>
              <a:t>Biogreen Science definitely have all the ingredients for immense success. With top quality products to match its profitable marketing plan, a strong financial footing and broad connections around the world, we are on our journey to be a top notch company in the international world of network marketing</a:t>
            </a:r>
            <a:endParaRPr lang="en-US" sz="2800" dirty="0"/>
          </a:p>
        </p:txBody>
      </p:sp>
    </p:spTree>
    <p:extLst>
      <p:ext uri="{BB962C8B-B14F-4D97-AF65-F5344CB8AC3E}">
        <p14:creationId xmlns:p14="http://schemas.microsoft.com/office/powerpoint/2010/main" val="411164662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p:spPr>
      </p:pic>
      <p:sp>
        <p:nvSpPr>
          <p:cNvPr id="11" name="Rectangle 10"/>
          <p:cNvSpPr/>
          <p:nvPr/>
        </p:nvSpPr>
        <p:spPr>
          <a:xfrm>
            <a:off x="1229559" y="3673384"/>
            <a:ext cx="6715283" cy="1200329"/>
          </a:xfrm>
          <a:prstGeom prst="rect">
            <a:avLst/>
          </a:prstGeom>
        </p:spPr>
        <p:txBody>
          <a:bodyPr wrap="square">
            <a:spAutoFit/>
          </a:bodyPr>
          <a:lstStyle/>
          <a:p>
            <a:pPr algn="ctr"/>
            <a:r>
              <a:rPr lang="en-US" sz="2700" baseline="30000" dirty="0" err="1" smtClean="0"/>
              <a:t>Mision</a:t>
            </a:r>
            <a:r>
              <a:rPr lang="en-US" sz="2700" baseline="30000" dirty="0" err="1"/>
              <a:t>BioGreen</a:t>
            </a:r>
            <a:r>
              <a:rPr lang="en-US" sz="2700" baseline="30000" dirty="0"/>
              <a:t> Science is committed to create millions of opportunity and create a sustainable source of income with Integrity and Heart.</a:t>
            </a:r>
          </a:p>
          <a:p>
            <a:pPr algn="ctr"/>
            <a:endParaRPr lang="en-US" sz="2700" baseline="30000" dirty="0"/>
          </a:p>
        </p:txBody>
      </p:sp>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9" name="Rectangle 8"/>
          <p:cNvSpPr/>
          <p:nvPr/>
        </p:nvSpPr>
        <p:spPr>
          <a:xfrm>
            <a:off x="4026164" y="1653690"/>
            <a:ext cx="962214" cy="451406"/>
          </a:xfrm>
          <a:prstGeom prst="rect">
            <a:avLst/>
          </a:prstGeom>
        </p:spPr>
        <p:txBody>
          <a:bodyPr wrap="none">
            <a:spAutoFit/>
          </a:bodyPr>
          <a:lstStyle/>
          <a:p>
            <a:pPr algn="ctr"/>
            <a:r>
              <a:rPr lang="en-US" sz="3500" b="1" baseline="30000" dirty="0" smtClean="0"/>
              <a:t>Vision</a:t>
            </a:r>
            <a:endParaRPr lang="en-US" sz="3500" b="1" baseline="30000" dirty="0"/>
          </a:p>
        </p:txBody>
      </p:sp>
      <p:sp>
        <p:nvSpPr>
          <p:cNvPr id="10" name="Rectangle 9"/>
          <p:cNvSpPr/>
          <p:nvPr/>
        </p:nvSpPr>
        <p:spPr>
          <a:xfrm>
            <a:off x="1229559" y="2133044"/>
            <a:ext cx="6715283" cy="646331"/>
          </a:xfrm>
          <a:prstGeom prst="rect">
            <a:avLst/>
          </a:prstGeom>
        </p:spPr>
        <p:txBody>
          <a:bodyPr wrap="square">
            <a:spAutoFit/>
          </a:bodyPr>
          <a:lstStyle/>
          <a:p>
            <a:pPr algn="ctr"/>
            <a:r>
              <a:rPr lang="en-US" sz="2700" baseline="30000" dirty="0"/>
              <a:t>If there’s a phrase “</a:t>
            </a:r>
            <a:r>
              <a:rPr lang="en-US" sz="2700" baseline="30000" dirty="0" smtClean="0"/>
              <a:t>Network </a:t>
            </a:r>
            <a:r>
              <a:rPr lang="en-US" sz="2700" baseline="30000" dirty="0"/>
              <a:t>Marketing” that ever be heard or run by someone on earth, then the company must be </a:t>
            </a:r>
            <a:r>
              <a:rPr lang="en-US" sz="2700" baseline="30000" dirty="0" err="1"/>
              <a:t>biogreen</a:t>
            </a:r>
            <a:r>
              <a:rPr lang="en-US" sz="2700" baseline="30000" dirty="0"/>
              <a:t> science.</a:t>
            </a:r>
          </a:p>
        </p:txBody>
      </p:sp>
      <p:sp>
        <p:nvSpPr>
          <p:cNvPr id="13" name="Rectangle 12"/>
          <p:cNvSpPr/>
          <p:nvPr/>
        </p:nvSpPr>
        <p:spPr>
          <a:xfrm>
            <a:off x="4165893" y="3154227"/>
            <a:ext cx="1033985" cy="451406"/>
          </a:xfrm>
          <a:prstGeom prst="rect">
            <a:avLst/>
          </a:prstGeom>
        </p:spPr>
        <p:txBody>
          <a:bodyPr wrap="none">
            <a:spAutoFit/>
          </a:bodyPr>
          <a:lstStyle/>
          <a:p>
            <a:r>
              <a:rPr lang="en-US" sz="3500" b="1" baseline="30000" dirty="0" err="1"/>
              <a:t>Mision</a:t>
            </a:r>
            <a:endParaRPr lang="en-US" sz="3500" b="1" baseline="30000" dirty="0"/>
          </a:p>
        </p:txBody>
      </p:sp>
      <p:sp>
        <p:nvSpPr>
          <p:cNvPr id="14" name="Rectangle 13"/>
          <p:cNvSpPr/>
          <p:nvPr/>
        </p:nvSpPr>
        <p:spPr>
          <a:xfrm rot="10800000">
            <a:off x="7718515" y="3867303"/>
            <a:ext cx="564127" cy="1118255"/>
          </a:xfrm>
          <a:prstGeom prst="rect">
            <a:avLst/>
          </a:prstGeom>
        </p:spPr>
        <p:txBody>
          <a:bodyPr wrap="none">
            <a:spAutoFit/>
          </a:bodyPr>
          <a:lstStyle/>
          <a:p>
            <a:pPr rtl="1"/>
            <a:r>
              <a:rPr lang="en-US" sz="9600" baseline="30000" dirty="0">
                <a:latin typeface="Times"/>
                <a:cs typeface="Times"/>
              </a:rPr>
              <a:t>“</a:t>
            </a:r>
          </a:p>
        </p:txBody>
      </p:sp>
      <p:sp>
        <p:nvSpPr>
          <p:cNvPr id="16" name="Rectangle 15"/>
          <p:cNvSpPr/>
          <p:nvPr/>
        </p:nvSpPr>
        <p:spPr>
          <a:xfrm rot="10800000">
            <a:off x="760919" y="356353"/>
            <a:ext cx="564127" cy="1118255"/>
          </a:xfrm>
          <a:prstGeom prst="rect">
            <a:avLst/>
          </a:prstGeom>
        </p:spPr>
        <p:txBody>
          <a:bodyPr wrap="none">
            <a:spAutoFit/>
          </a:bodyPr>
          <a:lstStyle/>
          <a:p>
            <a:pPr rtl="1"/>
            <a:r>
              <a:rPr lang="en-US" sz="10000" baseline="30000" dirty="0">
                <a:latin typeface="Times"/>
                <a:cs typeface="Times"/>
              </a:rPr>
              <a:t>“</a:t>
            </a:r>
          </a:p>
        </p:txBody>
      </p:sp>
    </p:spTree>
    <p:extLst>
      <p:ext uri="{BB962C8B-B14F-4D97-AF65-F5344CB8AC3E}">
        <p14:creationId xmlns:p14="http://schemas.microsoft.com/office/powerpoint/2010/main" val="230648023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7" name="Title 1"/>
          <p:cNvSpPr>
            <a:spLocks noGrp="1"/>
          </p:cNvSpPr>
          <p:nvPr>
            <p:ph type="title"/>
          </p:nvPr>
        </p:nvSpPr>
        <p:spPr>
          <a:xfrm>
            <a:off x="403152" y="451087"/>
            <a:ext cx="8229600" cy="1143000"/>
          </a:xfrm>
        </p:spPr>
        <p:txBody>
          <a:bodyPr>
            <a:normAutofit/>
          </a:bodyPr>
          <a:lstStyle/>
          <a:p>
            <a:r>
              <a:rPr lang="en-US" sz="3500" b="1" baseline="30000" dirty="0"/>
              <a:t>BIOGREEN OFFICE</a:t>
            </a:r>
            <a:br>
              <a:rPr lang="en-US" sz="3500" b="1" baseline="30000" dirty="0"/>
            </a:br>
            <a:endParaRPr lang="en-US" sz="3500" b="1" dirty="0"/>
          </a:p>
        </p:txBody>
      </p:sp>
      <p:pic>
        <p:nvPicPr>
          <p:cNvPr id="14" name="Content Placeholder 13"/>
          <p:cNvPicPr>
            <a:picLocks noGrp="1" noChangeAspect="1"/>
          </p:cNvPicPr>
          <p:nvPr>
            <p:ph idx="1"/>
          </p:nvPr>
        </p:nvPicPr>
        <p:blipFill>
          <a:blip r:embed="rId4" cstate="email">
            <a:extLst>
              <a:ext uri="{28A0092B-C50C-407E-A947-70E740481C1C}">
                <a14:useLocalDpi xmlns:a14="http://schemas.microsoft.com/office/drawing/2010/main"/>
              </a:ext>
            </a:extLst>
          </a:blip>
          <a:srcRect/>
          <a:stretch>
            <a:fillRect/>
          </a:stretch>
        </p:blipFill>
        <p:spPr>
          <a:xfrm>
            <a:off x="1526816" y="1121238"/>
            <a:ext cx="5923036" cy="3257443"/>
          </a:xfrm>
        </p:spPr>
      </p:pic>
      <p:pic>
        <p:nvPicPr>
          <p:cNvPr id="19" name="Picture 18"/>
          <p:cNvPicPr>
            <a:picLocks noChangeAspect="1"/>
          </p:cNvPicPr>
          <p:nvPr/>
        </p:nvPicPr>
        <p:blipFill>
          <a:blip r:embed="rId5"/>
          <a:stretch>
            <a:fillRect/>
          </a:stretch>
        </p:blipFill>
        <p:spPr>
          <a:xfrm>
            <a:off x="1526817" y="4839695"/>
            <a:ext cx="5923034" cy="1337985"/>
          </a:xfrm>
          <a:prstGeom prst="rect">
            <a:avLst/>
          </a:prstGeom>
        </p:spPr>
      </p:pic>
    </p:spTree>
    <p:extLst>
      <p:ext uri="{BB962C8B-B14F-4D97-AF65-F5344CB8AC3E}">
        <p14:creationId xmlns:p14="http://schemas.microsoft.com/office/powerpoint/2010/main" val="202589916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prstGeom prst="rect">
            <a:avLst/>
          </a:prstGeom>
        </p:spPr>
      </p:pic>
      <p:sp>
        <p:nvSpPr>
          <p:cNvPr id="2" name="Title 1"/>
          <p:cNvSpPr>
            <a:spLocks noGrp="1"/>
          </p:cNvSpPr>
          <p:nvPr>
            <p:ph type="title"/>
          </p:nvPr>
        </p:nvSpPr>
        <p:spPr>
          <a:xfrm>
            <a:off x="511248" y="451087"/>
            <a:ext cx="8229600" cy="1143000"/>
          </a:xfrm>
        </p:spPr>
        <p:txBody>
          <a:bodyPr>
            <a:normAutofit/>
          </a:bodyPr>
          <a:lstStyle/>
          <a:p>
            <a:r>
              <a:rPr lang="en-US" sz="3500" b="1" baseline="30000" dirty="0"/>
              <a:t>BIOGREEN OFFICE</a:t>
            </a:r>
            <a:br>
              <a:rPr lang="en-US" sz="3500" b="1" baseline="30000" dirty="0"/>
            </a:br>
            <a:endParaRPr lang="en-US" sz="3500" b="1" dirty="0"/>
          </a:p>
        </p:txBody>
      </p:sp>
      <p:pic>
        <p:nvPicPr>
          <p:cNvPr id="4" name="Picture 3"/>
          <p:cNvPicPr>
            <a:picLocks noChangeAspect="1"/>
          </p:cNvPicPr>
          <p:nvPr/>
        </p:nvPicPr>
        <p:blipFill>
          <a:blip r:embed="rId3"/>
          <a:stretch>
            <a:fillRect/>
          </a:stretch>
        </p:blipFill>
        <p:spPr>
          <a:xfrm>
            <a:off x="-1" y="6356370"/>
            <a:ext cx="9144001" cy="50163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89051" y="4673719"/>
            <a:ext cx="5939728" cy="1346114"/>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89050" y="1098497"/>
            <a:ext cx="5939728" cy="3530502"/>
          </a:xfrm>
          <a:prstGeom prst="rect">
            <a:avLst/>
          </a:prstGeom>
        </p:spPr>
      </p:pic>
    </p:spTree>
    <p:extLst>
      <p:ext uri="{BB962C8B-B14F-4D97-AF65-F5344CB8AC3E}">
        <p14:creationId xmlns:p14="http://schemas.microsoft.com/office/powerpoint/2010/main" val="141873174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6" name="Rectangle 5"/>
          <p:cNvSpPr/>
          <p:nvPr/>
        </p:nvSpPr>
        <p:spPr>
          <a:xfrm>
            <a:off x="543618" y="3737342"/>
            <a:ext cx="8042953" cy="2492989"/>
          </a:xfrm>
          <a:prstGeom prst="rect">
            <a:avLst/>
          </a:prstGeom>
        </p:spPr>
        <p:txBody>
          <a:bodyPr wrap="square">
            <a:spAutoFit/>
          </a:bodyPr>
          <a:lstStyle/>
          <a:p>
            <a:pPr algn="ctr" rtl="1"/>
            <a:r>
              <a:rPr lang="en-US" sz="2600" baseline="30000" dirty="0"/>
              <a:t>Currently, the </a:t>
            </a:r>
            <a:r>
              <a:rPr lang="en-US" sz="2600" baseline="30000" dirty="0" err="1"/>
              <a:t>Mibelle</a:t>
            </a:r>
            <a:r>
              <a:rPr lang="en-US" sz="2600" baseline="30000" dirty="0"/>
              <a:t> Group, a full-service brand manufacturer customer, serve three business units: Personal Care, Home Care and Nutrition. With </a:t>
            </a:r>
            <a:r>
              <a:rPr lang="en-US" sz="2600" baseline="30000" dirty="0" err="1"/>
              <a:t>Mibelle</a:t>
            </a:r>
            <a:r>
              <a:rPr lang="en-US" sz="2600" baseline="30000" dirty="0"/>
              <a:t> Group Brands business unit, is also active in the development and management of exclusive brands in the cosmetics sector. As an independent business unit operations, </a:t>
            </a:r>
            <a:r>
              <a:rPr lang="en-US" sz="2600" baseline="30000" dirty="0" err="1"/>
              <a:t>Mibelle</a:t>
            </a:r>
            <a:r>
              <a:rPr lang="en-US" sz="2600" baseline="30000" dirty="0"/>
              <a:t> Biochemistry Group is specialized in the research and development of active ingredients for cosmetic applications and has an outstanding reputation in the cosmetics industry worldwide. The </a:t>
            </a:r>
            <a:r>
              <a:rPr lang="en-US" sz="2600" baseline="30000" dirty="0" err="1"/>
              <a:t>Mibelle</a:t>
            </a:r>
            <a:r>
              <a:rPr lang="en-US" sz="2600" baseline="30000" dirty="0"/>
              <a:t> Group is number three in the European market owned brands. </a:t>
            </a:r>
          </a:p>
          <a:p>
            <a:pPr algn="ctr" rtl="1"/>
            <a:r>
              <a:rPr lang="en-US" sz="2600" baseline="30000" dirty="0"/>
              <a:t>The Group has approximately 1,000 employees and generated sales of around </a:t>
            </a:r>
          </a:p>
          <a:p>
            <a:pPr algn="ctr" rtl="1"/>
            <a:r>
              <a:rPr lang="en-US" sz="2600" baseline="30000" dirty="0" smtClean="0"/>
              <a:t>EUR </a:t>
            </a:r>
            <a:r>
              <a:rPr lang="en-US" sz="2600" baseline="30000" dirty="0"/>
              <a:t>328 million.</a:t>
            </a: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1178" y="1393232"/>
            <a:ext cx="7988905" cy="2027487"/>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35400" y="165468"/>
            <a:ext cx="1025696" cy="1160214"/>
          </a:xfrm>
          <a:prstGeom prst="rect">
            <a:avLst/>
          </a:prstGeom>
        </p:spPr>
      </p:pic>
    </p:spTree>
    <p:extLst>
      <p:ext uri="{BB962C8B-B14F-4D97-AF65-F5344CB8AC3E}">
        <p14:creationId xmlns:p14="http://schemas.microsoft.com/office/powerpoint/2010/main" val="389525123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pic>
        <p:nvPicPr>
          <p:cNvPr id="7" name="Picture 6"/>
          <p:cNvPicPr>
            <a:picLocks noChangeAspect="1"/>
          </p:cNvPicPr>
          <p:nvPr/>
        </p:nvPicPr>
        <p:blipFill>
          <a:blip r:embed="rId4"/>
          <a:stretch>
            <a:fillRect/>
          </a:stretch>
        </p:blipFill>
        <p:spPr>
          <a:xfrm>
            <a:off x="3364397" y="1056761"/>
            <a:ext cx="2283467" cy="2298199"/>
          </a:xfrm>
          <a:prstGeom prst="rect">
            <a:avLst/>
          </a:prstGeom>
        </p:spPr>
      </p:pic>
      <p:sp>
        <p:nvSpPr>
          <p:cNvPr id="9" name="Rectangle 8"/>
          <p:cNvSpPr/>
          <p:nvPr/>
        </p:nvSpPr>
        <p:spPr>
          <a:xfrm>
            <a:off x="621536" y="3802633"/>
            <a:ext cx="7971866" cy="3041857"/>
          </a:xfrm>
          <a:prstGeom prst="rect">
            <a:avLst/>
          </a:prstGeom>
        </p:spPr>
        <p:txBody>
          <a:bodyPr wrap="square">
            <a:spAutoFit/>
          </a:bodyPr>
          <a:lstStyle/>
          <a:p>
            <a:pPr algn="ctr"/>
            <a:r>
              <a:rPr lang="en-US" sz="2500" baseline="30000" dirty="0"/>
              <a:t>The man who is really instrumental in </a:t>
            </a:r>
            <a:r>
              <a:rPr lang="en-US" sz="2500" baseline="30000" dirty="0" err="1"/>
              <a:t>Mibelle</a:t>
            </a:r>
            <a:r>
              <a:rPr lang="en-US" sz="2500" baseline="30000" dirty="0"/>
              <a:t> Biochemistry Switzerland and Biogreen Science, </a:t>
            </a:r>
            <a:r>
              <a:rPr lang="en-US" sz="2500" baseline="30000" dirty="0" err="1"/>
              <a:t>Dr.Fred</a:t>
            </a:r>
            <a:r>
              <a:rPr lang="en-US" sz="2500" baseline="30000" dirty="0"/>
              <a:t> </a:t>
            </a:r>
            <a:r>
              <a:rPr lang="en-US" sz="2500" baseline="30000" dirty="0" err="1" smtClean="0"/>
              <a:t>Zull</a:t>
            </a:r>
            <a:r>
              <a:rPr lang="en-US" sz="2500" baseline="30000" dirty="0" smtClean="0"/>
              <a:t>.</a:t>
            </a:r>
            <a:endParaRPr lang="en-US" sz="2500" baseline="30000" dirty="0"/>
          </a:p>
          <a:p>
            <a:pPr algn="ctr" rtl="1"/>
            <a:r>
              <a:rPr lang="en-US" sz="2500" baseline="30000" dirty="0" smtClean="0"/>
              <a:t>He </a:t>
            </a:r>
            <a:r>
              <a:rPr lang="en-US" sz="2500" baseline="30000" dirty="0"/>
              <a:t>was the founder and Inventor of Apple </a:t>
            </a:r>
            <a:r>
              <a:rPr lang="en-US" sz="2500" baseline="30000" dirty="0" err="1"/>
              <a:t>Stemcell</a:t>
            </a:r>
            <a:r>
              <a:rPr lang="en-US" sz="2500" baseline="30000" dirty="0"/>
              <a:t> and was awarded 2008 </a:t>
            </a:r>
            <a:endParaRPr lang="en-US" sz="2500" baseline="30000" dirty="0" smtClean="0"/>
          </a:p>
          <a:p>
            <a:pPr algn="ctr" rtl="1"/>
            <a:r>
              <a:rPr lang="en-US" sz="2500" baseline="30000" dirty="0" smtClean="0"/>
              <a:t>European </a:t>
            </a:r>
            <a:r>
              <a:rPr lang="en-US" sz="2500" baseline="30000" dirty="0"/>
              <a:t>Cosmetic Innovation </a:t>
            </a:r>
            <a:r>
              <a:rPr lang="en-US" sz="2500" baseline="30000" dirty="0" smtClean="0"/>
              <a:t>Prize</a:t>
            </a:r>
            <a:r>
              <a:rPr lang="en-US" sz="2500" baseline="30000" dirty="0"/>
              <a:t>.</a:t>
            </a:r>
            <a:endParaRPr lang="en-US" sz="2500" baseline="30000" dirty="0" smtClean="0"/>
          </a:p>
          <a:p>
            <a:pPr algn="ctr" rtl="1"/>
            <a:r>
              <a:rPr lang="en-US" sz="2500" baseline="30000" dirty="0" err="1" smtClean="0"/>
              <a:t>Dr.Fred</a:t>
            </a:r>
            <a:r>
              <a:rPr lang="en-US" sz="2500" baseline="30000" dirty="0" smtClean="0"/>
              <a:t> </a:t>
            </a:r>
            <a:r>
              <a:rPr lang="en-US" sz="2500" baseline="30000" dirty="0" err="1"/>
              <a:t>Zulli</a:t>
            </a:r>
            <a:r>
              <a:rPr lang="en-US" sz="2500" baseline="30000" dirty="0"/>
              <a:t> Studying and Receiving </a:t>
            </a:r>
            <a:r>
              <a:rPr lang="en-US" sz="2500" baseline="30000" dirty="0" err="1"/>
              <a:t>Phd</a:t>
            </a:r>
            <a:r>
              <a:rPr lang="en-US" sz="2500" baseline="30000" dirty="0"/>
              <a:t> Biochemistry and ETH Zurich. He was then working at the Nestle Research Center in Switzerland on food, before he Entering the cosmetics industry. </a:t>
            </a:r>
            <a:r>
              <a:rPr lang="en-US" sz="2500" baseline="30000" dirty="0" err="1"/>
              <a:t>Dr.Fred</a:t>
            </a:r>
            <a:r>
              <a:rPr lang="en-US" sz="2500" baseline="30000" dirty="0"/>
              <a:t> </a:t>
            </a:r>
            <a:r>
              <a:rPr lang="en-US" sz="2500" baseline="30000" dirty="0" err="1"/>
              <a:t>Zulli</a:t>
            </a:r>
            <a:r>
              <a:rPr lang="en-US" sz="2500" baseline="30000" dirty="0"/>
              <a:t> is the Founder and Chief </a:t>
            </a:r>
            <a:r>
              <a:rPr lang="en-US" sz="2500" baseline="30000" dirty="0" err="1"/>
              <a:t>Mibelle</a:t>
            </a:r>
            <a:r>
              <a:rPr lang="en-US" sz="2500" baseline="30000" dirty="0"/>
              <a:t> Biochemistry, A 20 year-old Swiss company, Special Moves in Innovation Research and Development of Active Ingredients for Cosmetic Industry.</a:t>
            </a:r>
          </a:p>
          <a:p>
            <a:pPr algn="ctr" rtl="1"/>
            <a:endParaRPr lang="en-US" sz="2500" baseline="30000" dirty="0"/>
          </a:p>
          <a:p>
            <a:pPr algn="ctr" rtl="1"/>
            <a:endParaRPr lang="en-US" sz="2500" dirty="0"/>
          </a:p>
        </p:txBody>
      </p:sp>
      <p:sp>
        <p:nvSpPr>
          <p:cNvPr id="10" name="Title 1"/>
          <p:cNvSpPr txBox="1">
            <a:spLocks/>
          </p:cNvSpPr>
          <p:nvPr/>
        </p:nvSpPr>
        <p:spPr>
          <a:xfrm>
            <a:off x="2425615" y="89436"/>
            <a:ext cx="4151168" cy="94030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t>ABOUT </a:t>
            </a:r>
            <a:r>
              <a:rPr lang="en-US" sz="2400" dirty="0" err="1" smtClean="0"/>
              <a:t>Dr.Fred</a:t>
            </a:r>
            <a:r>
              <a:rPr lang="en-US" sz="2400" dirty="0" smtClean="0"/>
              <a:t> </a:t>
            </a:r>
            <a:r>
              <a:rPr lang="en-US" sz="2400" dirty="0" err="1" smtClean="0"/>
              <a:t>Zull</a:t>
            </a:r>
            <a:endParaRPr lang="en-US" sz="2400" dirty="0"/>
          </a:p>
        </p:txBody>
      </p:sp>
    </p:spTree>
    <p:extLst>
      <p:ext uri="{BB962C8B-B14F-4D97-AF65-F5344CB8AC3E}">
        <p14:creationId xmlns:p14="http://schemas.microsoft.com/office/powerpoint/2010/main" val="39348503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3"/>
          <a:stretch>
            <a:fillRect/>
          </a:stretch>
        </p:blipFill>
        <p:spPr>
          <a:xfrm>
            <a:off x="-1" y="6356370"/>
            <a:ext cx="9144001" cy="50163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3310" y="1665558"/>
            <a:ext cx="4027229" cy="2835652"/>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00107" y="1667941"/>
            <a:ext cx="4027229" cy="2820569"/>
          </a:xfrm>
          <a:prstGeom prst="rect">
            <a:avLst/>
          </a:prstGeom>
        </p:spPr>
      </p:pic>
    </p:spTree>
    <p:extLst>
      <p:ext uri="{BB962C8B-B14F-4D97-AF65-F5344CB8AC3E}">
        <p14:creationId xmlns:p14="http://schemas.microsoft.com/office/powerpoint/2010/main" val="388086699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6208" y="1732351"/>
            <a:ext cx="3810000" cy="2705100"/>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95136" y="1732351"/>
            <a:ext cx="3822700" cy="2679700"/>
          </a:xfrm>
          <a:prstGeom prst="rect">
            <a:avLst/>
          </a:prstGeom>
        </p:spPr>
      </p:pic>
    </p:spTree>
    <p:extLst>
      <p:ext uri="{BB962C8B-B14F-4D97-AF65-F5344CB8AC3E}">
        <p14:creationId xmlns:p14="http://schemas.microsoft.com/office/powerpoint/2010/main" val="58249312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pic>
        <p:nvPicPr>
          <p:cNvPr id="7" name="Picture 6"/>
          <p:cNvPicPr>
            <a:picLocks noChangeAspect="1"/>
          </p:cNvPicPr>
          <p:nvPr/>
        </p:nvPicPr>
        <p:blipFill>
          <a:blip r:embed="rId4"/>
          <a:stretch>
            <a:fillRect/>
          </a:stretch>
        </p:blipFill>
        <p:spPr>
          <a:xfrm>
            <a:off x="2621072" y="1317883"/>
            <a:ext cx="4051300" cy="2006600"/>
          </a:xfrm>
          <a:prstGeom prst="rect">
            <a:avLst/>
          </a:prstGeom>
        </p:spPr>
      </p:pic>
      <p:sp>
        <p:nvSpPr>
          <p:cNvPr id="8" name="Rectangle 7"/>
          <p:cNvSpPr/>
          <p:nvPr/>
        </p:nvSpPr>
        <p:spPr>
          <a:xfrm>
            <a:off x="337785" y="3720198"/>
            <a:ext cx="8660971" cy="2585323"/>
          </a:xfrm>
          <a:prstGeom prst="rect">
            <a:avLst/>
          </a:prstGeom>
        </p:spPr>
        <p:txBody>
          <a:bodyPr wrap="square">
            <a:spAutoFit/>
          </a:bodyPr>
          <a:lstStyle/>
          <a:p>
            <a:pPr algn="ctr" rtl="1"/>
            <a:r>
              <a:rPr lang="en-US" sz="2600" baseline="30000" dirty="0"/>
              <a:t>Seven time innovation prize winner:</a:t>
            </a:r>
          </a:p>
          <a:p>
            <a:pPr algn="ctr" rtl="1"/>
            <a:endParaRPr lang="en-US" sz="2600" baseline="30000" dirty="0"/>
          </a:p>
          <a:p>
            <a:pPr algn="ctr" rtl="1"/>
            <a:r>
              <a:rPr lang="en-US" sz="2600" baseline="30000" dirty="0"/>
              <a:t>European Cosmetics Innovation Prize 2008, category : Best Active Ingredient</a:t>
            </a:r>
          </a:p>
          <a:p>
            <a:pPr algn="ctr" rtl="1"/>
            <a:r>
              <a:rPr lang="en-US" sz="2600" baseline="30000" dirty="0"/>
              <a:t>Innovation Zone Best Ingredient Award in-Cosmetics Europe 2012</a:t>
            </a:r>
          </a:p>
          <a:p>
            <a:pPr algn="ctr" rtl="1"/>
            <a:r>
              <a:rPr lang="en-US" sz="2600" baseline="30000" dirty="0"/>
              <a:t>Innovation Zone Best Ingredient Award in-Cosmetics Asia 2012</a:t>
            </a:r>
          </a:p>
          <a:p>
            <a:pPr algn="ctr" rtl="1"/>
            <a:r>
              <a:rPr lang="en-US" sz="2600" baseline="30000" dirty="0"/>
              <a:t>BSB Innovation Prize 2012</a:t>
            </a:r>
          </a:p>
          <a:p>
            <a:pPr algn="ctr" rtl="1"/>
            <a:r>
              <a:rPr lang="en-US" sz="2600" baseline="30000" dirty="0"/>
              <a:t>CPCIA Personal Care Ingredients 2012</a:t>
            </a:r>
          </a:p>
          <a:p>
            <a:pPr algn="ctr" rtl="1"/>
            <a:r>
              <a:rPr lang="en-US" sz="2600" baseline="30000" dirty="0"/>
              <a:t>European Cosmetics Innovation Prize 2014, category : Best Active Ingredient</a:t>
            </a:r>
          </a:p>
          <a:p>
            <a:pPr algn="ctr" rtl="1"/>
            <a:r>
              <a:rPr lang="en-US" sz="2600" baseline="30000" dirty="0" smtClean="0"/>
              <a:t>Frost &amp; Sullivan 2014 Best Practices Award</a:t>
            </a:r>
            <a:endParaRPr lang="en-US" sz="2600" baseline="30000" dirty="0"/>
          </a:p>
        </p:txBody>
      </p:sp>
      <p:sp>
        <p:nvSpPr>
          <p:cNvPr id="9" name="Rectangle 8"/>
          <p:cNvSpPr/>
          <p:nvPr/>
        </p:nvSpPr>
        <p:spPr>
          <a:xfrm>
            <a:off x="2744451" y="511561"/>
            <a:ext cx="3801316" cy="400110"/>
          </a:xfrm>
          <a:prstGeom prst="rect">
            <a:avLst/>
          </a:prstGeom>
        </p:spPr>
        <p:txBody>
          <a:bodyPr wrap="none">
            <a:spAutoFit/>
          </a:bodyPr>
          <a:lstStyle/>
          <a:p>
            <a:r>
              <a:rPr lang="en-US" sz="3000" b="1" baseline="30000" dirty="0"/>
              <a:t>MIBELLE BIOCHEMISTRY AWARDS</a:t>
            </a:r>
          </a:p>
        </p:txBody>
      </p:sp>
    </p:spTree>
    <p:extLst>
      <p:ext uri="{BB962C8B-B14F-4D97-AF65-F5344CB8AC3E}">
        <p14:creationId xmlns:p14="http://schemas.microsoft.com/office/powerpoint/2010/main" val="334481923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cstate="email">
            <a:extLst>
              <a:ext uri="{28A0092B-C50C-407E-A947-70E740481C1C}">
                <a14:useLocalDpi xmlns:a14="http://schemas.microsoft.com/office/drawing/2010/main"/>
              </a:ext>
            </a:extLst>
          </a:blip>
          <a:srcRect t="-3024" r="-2053"/>
          <a:stretch/>
        </p:blipFill>
        <p:spPr>
          <a:xfrm>
            <a:off x="0" y="-243180"/>
            <a:ext cx="9331762" cy="690359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Tree>
    <p:extLst>
      <p:ext uri="{BB962C8B-B14F-4D97-AF65-F5344CB8AC3E}">
        <p14:creationId xmlns:p14="http://schemas.microsoft.com/office/powerpoint/2010/main" val="122458268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9144000" cy="668743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6" name="Rectangle 5"/>
          <p:cNvSpPr/>
          <p:nvPr/>
        </p:nvSpPr>
        <p:spPr>
          <a:xfrm>
            <a:off x="2191414" y="332804"/>
            <a:ext cx="4572000" cy="605294"/>
          </a:xfrm>
          <a:prstGeom prst="rect">
            <a:avLst/>
          </a:prstGeom>
        </p:spPr>
        <p:txBody>
          <a:bodyPr>
            <a:spAutoFit/>
          </a:bodyPr>
          <a:lstStyle/>
          <a:p>
            <a:pPr algn="ctr" rtl="1"/>
            <a:r>
              <a:rPr lang="en-US" sz="5000" baseline="30000" dirty="0" smtClean="0">
                <a:solidFill>
                  <a:schemeClr val="bg1"/>
                </a:solidFill>
              </a:rPr>
              <a:t>AGING</a:t>
            </a:r>
            <a:endParaRPr lang="en-US" sz="5000" baseline="30000" dirty="0">
              <a:solidFill>
                <a:schemeClr val="bg1"/>
              </a:solidFill>
            </a:endParaRPr>
          </a:p>
        </p:txBody>
      </p:sp>
      <p:sp>
        <p:nvSpPr>
          <p:cNvPr id="8" name="Rectangle 7"/>
          <p:cNvSpPr/>
          <p:nvPr/>
        </p:nvSpPr>
        <p:spPr>
          <a:xfrm>
            <a:off x="3132267" y="797870"/>
            <a:ext cx="2657173" cy="400110"/>
          </a:xfrm>
          <a:prstGeom prst="rect">
            <a:avLst/>
          </a:prstGeom>
        </p:spPr>
        <p:txBody>
          <a:bodyPr wrap="none">
            <a:spAutoFit/>
          </a:bodyPr>
          <a:lstStyle/>
          <a:p>
            <a:pPr algn="ctr" rtl="1"/>
            <a:r>
              <a:rPr lang="en-US" sz="3000" b="1" baseline="30000" dirty="0" smtClean="0"/>
              <a:t>Why this is happened ‭?‬</a:t>
            </a:r>
            <a:endParaRPr lang="en-US" sz="3000" b="1" dirty="0"/>
          </a:p>
        </p:txBody>
      </p:sp>
    </p:spTree>
    <p:extLst>
      <p:ext uri="{BB962C8B-B14F-4D97-AF65-F5344CB8AC3E}">
        <p14:creationId xmlns:p14="http://schemas.microsoft.com/office/powerpoint/2010/main" val="171418741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0"/>
            <a:ext cx="9144001" cy="6707512"/>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13" name="TextBox 12"/>
          <p:cNvSpPr txBox="1"/>
          <p:nvPr/>
        </p:nvSpPr>
        <p:spPr>
          <a:xfrm>
            <a:off x="-1270094" y="1269937"/>
            <a:ext cx="184666" cy="369332"/>
          </a:xfrm>
          <a:prstGeom prst="rect">
            <a:avLst/>
          </a:prstGeom>
          <a:noFill/>
        </p:spPr>
        <p:txBody>
          <a:bodyPr wrap="none" rtlCol="0">
            <a:spAutoFit/>
          </a:bodyPr>
          <a:lstStyle/>
          <a:p>
            <a:r>
              <a:rPr lang="en-US" dirty="0" smtClean="0"/>
              <a:t> </a:t>
            </a:r>
            <a:endParaRPr lang="en-US" dirty="0"/>
          </a:p>
        </p:txBody>
      </p:sp>
      <p:sp>
        <p:nvSpPr>
          <p:cNvPr id="14" name="Rectangle 13"/>
          <p:cNvSpPr/>
          <p:nvPr/>
        </p:nvSpPr>
        <p:spPr>
          <a:xfrm>
            <a:off x="2314510" y="629037"/>
            <a:ext cx="4528646" cy="810478"/>
          </a:xfrm>
          <a:prstGeom prst="rect">
            <a:avLst/>
          </a:prstGeom>
        </p:spPr>
        <p:txBody>
          <a:bodyPr wrap="square">
            <a:spAutoFit/>
          </a:bodyPr>
          <a:lstStyle/>
          <a:p>
            <a:pPr algn="ctr" rtl="1"/>
            <a:r>
              <a:rPr lang="en-US" sz="3500" baseline="30000" dirty="0">
                <a:solidFill>
                  <a:schemeClr val="bg1"/>
                </a:solidFill>
              </a:rPr>
              <a:t>The Decrease of Cells Qualitatively and Quantitatively</a:t>
            </a:r>
          </a:p>
        </p:txBody>
      </p:sp>
      <p:sp>
        <p:nvSpPr>
          <p:cNvPr id="15" name="Rectangle 14"/>
          <p:cNvSpPr/>
          <p:nvPr/>
        </p:nvSpPr>
        <p:spPr>
          <a:xfrm>
            <a:off x="1909014" y="1794383"/>
            <a:ext cx="2323553" cy="348813"/>
          </a:xfrm>
          <a:prstGeom prst="rect">
            <a:avLst/>
          </a:prstGeom>
        </p:spPr>
        <p:txBody>
          <a:bodyPr wrap="none">
            <a:spAutoFit/>
          </a:bodyPr>
          <a:lstStyle/>
          <a:p>
            <a:pPr rtl="1"/>
            <a:r>
              <a:rPr lang="de-DE" sz="2500" baseline="30000" dirty="0"/>
              <a:t>Young </a:t>
            </a:r>
            <a:r>
              <a:rPr lang="de-DE" sz="2500" baseline="30000" dirty="0" err="1"/>
              <a:t>Cell</a:t>
            </a:r>
            <a:r>
              <a:rPr lang="de-DE" sz="2500" baseline="30000" dirty="0"/>
              <a:t> Regeneration</a:t>
            </a:r>
          </a:p>
        </p:txBody>
      </p:sp>
      <p:sp>
        <p:nvSpPr>
          <p:cNvPr id="16" name="Rectangle 15"/>
          <p:cNvSpPr/>
          <p:nvPr/>
        </p:nvSpPr>
        <p:spPr>
          <a:xfrm>
            <a:off x="4989418" y="5415057"/>
            <a:ext cx="2071531" cy="348813"/>
          </a:xfrm>
          <a:prstGeom prst="rect">
            <a:avLst/>
          </a:prstGeom>
        </p:spPr>
        <p:txBody>
          <a:bodyPr wrap="none">
            <a:spAutoFit/>
          </a:bodyPr>
          <a:lstStyle/>
          <a:p>
            <a:pPr rtl="1"/>
            <a:r>
              <a:rPr lang="sv-SE" sz="2500" baseline="30000" dirty="0"/>
              <a:t>Old Cell Regeneration</a:t>
            </a:r>
          </a:p>
        </p:txBody>
      </p:sp>
    </p:spTree>
    <p:extLst>
      <p:ext uri="{BB962C8B-B14F-4D97-AF65-F5344CB8AC3E}">
        <p14:creationId xmlns:p14="http://schemas.microsoft.com/office/powerpoint/2010/main" val="400380847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35052" cy="670094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9" name="Rectangle 8"/>
          <p:cNvSpPr/>
          <p:nvPr/>
        </p:nvSpPr>
        <p:spPr>
          <a:xfrm>
            <a:off x="391838" y="3423186"/>
            <a:ext cx="8390725" cy="3026469"/>
          </a:xfrm>
          <a:prstGeom prst="rect">
            <a:avLst/>
          </a:prstGeom>
        </p:spPr>
        <p:txBody>
          <a:bodyPr wrap="square">
            <a:spAutoFit/>
          </a:bodyPr>
          <a:lstStyle/>
          <a:p>
            <a:pPr algn="ctr" rtl="1"/>
            <a:r>
              <a:rPr lang="en-US" sz="2600" b="1" baseline="30000" dirty="0" smtClean="0">
                <a:solidFill>
                  <a:srgbClr val="FFFFFF"/>
                </a:solidFill>
              </a:rPr>
              <a:t>Characteristic‭ </a:t>
            </a:r>
            <a:r>
              <a:rPr lang="en-US" sz="2600" baseline="30000" dirty="0" smtClean="0">
                <a:solidFill>
                  <a:srgbClr val="FFFFFF"/>
                </a:solidFill>
              </a:rPr>
              <a:t>:‬</a:t>
            </a:r>
            <a:endParaRPr lang="en-US" sz="2600" baseline="30000" dirty="0">
              <a:solidFill>
                <a:srgbClr val="FFFFFF"/>
              </a:solidFill>
            </a:endParaRPr>
          </a:p>
          <a:p>
            <a:pPr algn="ctr" rtl="1"/>
            <a:r>
              <a:rPr lang="en-US" sz="2550" baseline="30000" dirty="0"/>
              <a:t>Self Renewal‭:‬</a:t>
            </a:r>
          </a:p>
          <a:p>
            <a:pPr algn="ctr" rtl="1"/>
            <a:r>
              <a:rPr lang="en-US" sz="2550" baseline="30000" dirty="0"/>
              <a:t>Stem Cell could go through some division cycles to maintain its amount</a:t>
            </a:r>
          </a:p>
          <a:p>
            <a:pPr algn="ctr" rtl="1"/>
            <a:endParaRPr lang="en-US" sz="2550" baseline="30000" dirty="0" smtClean="0"/>
          </a:p>
          <a:p>
            <a:pPr algn="ctr" rtl="1"/>
            <a:r>
              <a:rPr lang="en-US" sz="2600" b="1" baseline="30000" dirty="0" smtClean="0">
                <a:solidFill>
                  <a:srgbClr val="FFFFFF"/>
                </a:solidFill>
              </a:rPr>
              <a:t>Differentiation‭ :‬</a:t>
            </a:r>
          </a:p>
          <a:p>
            <a:pPr algn="ctr" rtl="1"/>
            <a:r>
              <a:rPr lang="en-US" sz="2550" baseline="30000" dirty="0" smtClean="0"/>
              <a:t>Capacity </a:t>
            </a:r>
            <a:r>
              <a:rPr lang="en-US" sz="2550" baseline="30000" dirty="0"/>
              <a:t>to form as specific cell for restoration and replace the broken cells and build new cells</a:t>
            </a:r>
          </a:p>
          <a:p>
            <a:pPr algn="ctr" rtl="1"/>
            <a:endParaRPr lang="en-US" sz="2550" baseline="30000" dirty="0"/>
          </a:p>
          <a:p>
            <a:pPr algn="ctr" rtl="1"/>
            <a:r>
              <a:rPr lang="en-US" sz="2550" baseline="30000" dirty="0"/>
              <a:t>There are two kinds of stem cells in human body‭:‬</a:t>
            </a:r>
          </a:p>
          <a:p>
            <a:pPr algn="ctr" rtl="1"/>
            <a:r>
              <a:rPr lang="cs-CZ" sz="2550" baseline="30000" dirty="0" err="1"/>
              <a:t>Embyronic</a:t>
            </a:r>
            <a:r>
              <a:rPr lang="cs-CZ" sz="2550" baseline="30000" dirty="0"/>
              <a:t> Stem Cell</a:t>
            </a:r>
          </a:p>
          <a:p>
            <a:pPr algn="ctr" rtl="1"/>
            <a:r>
              <a:rPr lang="hu-HU" sz="2550" baseline="30000" dirty="0"/>
              <a:t>Adult Stem Cell</a:t>
            </a:r>
            <a:endParaRPr lang="en-US" sz="2550" dirty="0"/>
          </a:p>
        </p:txBody>
      </p:sp>
      <p:sp>
        <p:nvSpPr>
          <p:cNvPr id="10" name="Rectangle 9"/>
          <p:cNvSpPr/>
          <p:nvPr/>
        </p:nvSpPr>
        <p:spPr>
          <a:xfrm>
            <a:off x="3957064" y="452664"/>
            <a:ext cx="1181408" cy="400110"/>
          </a:xfrm>
          <a:prstGeom prst="rect">
            <a:avLst/>
          </a:prstGeom>
        </p:spPr>
        <p:txBody>
          <a:bodyPr wrap="none">
            <a:spAutoFit/>
          </a:bodyPr>
          <a:lstStyle/>
          <a:p>
            <a:pPr rtl="1"/>
            <a:r>
              <a:rPr lang="en-US" sz="3000" b="1" baseline="30000" dirty="0">
                <a:solidFill>
                  <a:srgbClr val="FFFFFF"/>
                </a:solidFill>
              </a:rPr>
              <a:t>Stem Cell</a:t>
            </a:r>
          </a:p>
        </p:txBody>
      </p:sp>
    </p:spTree>
    <p:extLst>
      <p:ext uri="{BB962C8B-B14F-4D97-AF65-F5344CB8AC3E}">
        <p14:creationId xmlns:p14="http://schemas.microsoft.com/office/powerpoint/2010/main" val="122754218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9144000" cy="6714458"/>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7" name="Rectangle 6"/>
          <p:cNvSpPr/>
          <p:nvPr/>
        </p:nvSpPr>
        <p:spPr>
          <a:xfrm>
            <a:off x="5010026" y="2091415"/>
            <a:ext cx="2020392" cy="369332"/>
          </a:xfrm>
          <a:prstGeom prst="rect">
            <a:avLst/>
          </a:prstGeom>
        </p:spPr>
        <p:txBody>
          <a:bodyPr wrap="none">
            <a:spAutoFit/>
          </a:bodyPr>
          <a:lstStyle/>
          <a:p>
            <a:pPr rtl="1"/>
            <a:r>
              <a:rPr lang="ro-RO" sz="2700" b="1" baseline="30000" dirty="0"/>
              <a:t>Embrionic Stemcell</a:t>
            </a:r>
          </a:p>
        </p:txBody>
      </p:sp>
      <p:sp>
        <p:nvSpPr>
          <p:cNvPr id="8" name="Rectangle 7"/>
          <p:cNvSpPr/>
          <p:nvPr/>
        </p:nvSpPr>
        <p:spPr>
          <a:xfrm>
            <a:off x="2266826" y="2091415"/>
            <a:ext cx="1580481" cy="369332"/>
          </a:xfrm>
          <a:prstGeom prst="rect">
            <a:avLst/>
          </a:prstGeom>
        </p:spPr>
        <p:txBody>
          <a:bodyPr wrap="none">
            <a:spAutoFit/>
          </a:bodyPr>
          <a:lstStyle/>
          <a:p>
            <a:pPr rtl="1"/>
            <a:r>
              <a:rPr lang="hu-HU" sz="2700" b="1" baseline="30000" dirty="0"/>
              <a:t>Adult Stemcell</a:t>
            </a:r>
          </a:p>
        </p:txBody>
      </p:sp>
      <p:sp>
        <p:nvSpPr>
          <p:cNvPr id="9" name="Rectangle 8"/>
          <p:cNvSpPr/>
          <p:nvPr/>
        </p:nvSpPr>
        <p:spPr>
          <a:xfrm>
            <a:off x="3835900" y="1139615"/>
            <a:ext cx="1246717" cy="451406"/>
          </a:xfrm>
          <a:prstGeom prst="rect">
            <a:avLst/>
          </a:prstGeom>
        </p:spPr>
        <p:txBody>
          <a:bodyPr wrap="none">
            <a:spAutoFit/>
          </a:bodyPr>
          <a:lstStyle/>
          <a:p>
            <a:pPr rtl="1"/>
            <a:r>
              <a:rPr lang="pl-PL" sz="3500" b="1" baseline="30000" dirty="0" err="1" smtClean="0">
                <a:solidFill>
                  <a:schemeClr val="bg1"/>
                </a:solidFill>
              </a:rPr>
              <a:t>Stemcell</a:t>
            </a:r>
            <a:endParaRPr lang="pl-PL" sz="3500" b="1" baseline="30000" dirty="0">
              <a:solidFill>
                <a:schemeClr val="bg1"/>
              </a:solidFill>
            </a:endParaRPr>
          </a:p>
        </p:txBody>
      </p:sp>
    </p:spTree>
    <p:extLst>
      <p:ext uri="{BB962C8B-B14F-4D97-AF65-F5344CB8AC3E}">
        <p14:creationId xmlns:p14="http://schemas.microsoft.com/office/powerpoint/2010/main" val="59545863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44000" cy="6707511"/>
          </a:xfrm>
          <a:prstGeom prst="rect">
            <a:avLst/>
          </a:prstGeom>
        </p:spPr>
      </p:pic>
      <p:pic>
        <p:nvPicPr>
          <p:cNvPr id="4" name="Picture 3"/>
          <p:cNvPicPr>
            <a:picLocks noChangeAspect="1"/>
          </p:cNvPicPr>
          <p:nvPr/>
        </p:nvPicPr>
        <p:blipFill>
          <a:blip r:embed="rId3"/>
          <a:stretch>
            <a:fillRect/>
          </a:stretch>
        </p:blipFill>
        <p:spPr>
          <a:xfrm>
            <a:off x="-1" y="6393998"/>
            <a:ext cx="9144001" cy="50163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82306" y="428419"/>
            <a:ext cx="4742586" cy="2755086"/>
          </a:xfrm>
          <a:prstGeom prst="rect">
            <a:avLst/>
          </a:prstGeom>
        </p:spPr>
      </p:pic>
      <p:sp>
        <p:nvSpPr>
          <p:cNvPr id="7" name="Rectangle 6"/>
          <p:cNvSpPr/>
          <p:nvPr/>
        </p:nvSpPr>
        <p:spPr>
          <a:xfrm>
            <a:off x="2268794" y="3544629"/>
            <a:ext cx="4783137" cy="2954655"/>
          </a:xfrm>
          <a:prstGeom prst="rect">
            <a:avLst/>
          </a:prstGeom>
        </p:spPr>
        <p:txBody>
          <a:bodyPr wrap="square">
            <a:spAutoFit/>
          </a:bodyPr>
          <a:lstStyle/>
          <a:p>
            <a:pPr algn="ctr" rtl="1"/>
            <a:r>
              <a:rPr lang="en-US" sz="3600" b="1" baseline="30000" dirty="0"/>
              <a:t>How about stem cells on the plants‭</a:t>
            </a:r>
            <a:r>
              <a:rPr lang="en-US" sz="3600" b="1" baseline="30000" dirty="0" smtClean="0"/>
              <a:t>?‬</a:t>
            </a:r>
          </a:p>
          <a:p>
            <a:pPr algn="ctr" rtl="1"/>
            <a:endParaRPr lang="en-US" sz="2700" baseline="30000" dirty="0" smtClean="0"/>
          </a:p>
          <a:p>
            <a:pPr algn="ctr" rtl="1"/>
            <a:r>
              <a:rPr lang="en-US" sz="2700" baseline="30000" dirty="0" smtClean="0"/>
              <a:t>The </a:t>
            </a:r>
            <a:r>
              <a:rPr lang="en-US" sz="2700" baseline="30000" dirty="0"/>
              <a:t>benefits of plants in regenerating‭</a:t>
            </a:r>
            <a:r>
              <a:rPr lang="en-US" sz="2700" baseline="30000" dirty="0" smtClean="0"/>
              <a:t>:‬</a:t>
            </a:r>
          </a:p>
          <a:p>
            <a:pPr algn="ctr" rtl="1"/>
            <a:endParaRPr lang="en-US" sz="2700" baseline="30000" dirty="0"/>
          </a:p>
          <a:p>
            <a:pPr algn="ctr" rtl="1"/>
            <a:r>
              <a:rPr lang="en-US" sz="2700" baseline="30000" dirty="0"/>
              <a:t>Forming callus to regenerate‭,‬</a:t>
            </a:r>
          </a:p>
          <a:p>
            <a:pPr algn="ctr" rtl="1"/>
            <a:r>
              <a:rPr lang="en-US" sz="2700" baseline="30000" dirty="0"/>
              <a:t>All plants have potencies to form this callus</a:t>
            </a:r>
          </a:p>
          <a:p>
            <a:pPr algn="ctr" rtl="1"/>
            <a:endParaRPr lang="en-US" sz="2700" baseline="30000" dirty="0"/>
          </a:p>
          <a:p>
            <a:pPr algn="ctr" rtl="1"/>
            <a:endParaRPr lang="en-US" sz="2700" baseline="30000" dirty="0"/>
          </a:p>
          <a:p>
            <a:pPr algn="ctr" rtl="1"/>
            <a:endParaRPr lang="en-US" sz="2700" baseline="30000" dirty="0"/>
          </a:p>
          <a:p>
            <a:pPr algn="ctr" rtl="1"/>
            <a:endParaRPr lang="en-US" sz="2700" baseline="30000" dirty="0"/>
          </a:p>
        </p:txBody>
      </p:sp>
      <p:sp>
        <p:nvSpPr>
          <p:cNvPr id="8" name="Rectangle 7"/>
          <p:cNvSpPr/>
          <p:nvPr/>
        </p:nvSpPr>
        <p:spPr>
          <a:xfrm>
            <a:off x="2979538" y="5767610"/>
            <a:ext cx="3401107" cy="605294"/>
          </a:xfrm>
          <a:prstGeom prst="rect">
            <a:avLst/>
          </a:prstGeom>
        </p:spPr>
        <p:txBody>
          <a:bodyPr wrap="none">
            <a:spAutoFit/>
          </a:bodyPr>
          <a:lstStyle/>
          <a:p>
            <a:pPr algn="ctr"/>
            <a:r>
              <a:rPr lang="pl-PL" sz="5000" b="1" baseline="30000" dirty="0" smtClean="0">
                <a:solidFill>
                  <a:srgbClr val="FFFFFF"/>
                </a:solidFill>
              </a:rPr>
              <a:t>BUT HOW MUCH?</a:t>
            </a:r>
            <a:endParaRPr lang="pl-PL" sz="5000" b="1" baseline="30000" dirty="0">
              <a:solidFill>
                <a:srgbClr val="FFFFFF"/>
              </a:solidFill>
            </a:endParaRPr>
          </a:p>
        </p:txBody>
      </p:sp>
    </p:spTree>
    <p:extLst>
      <p:ext uri="{BB962C8B-B14F-4D97-AF65-F5344CB8AC3E}">
        <p14:creationId xmlns:p14="http://schemas.microsoft.com/office/powerpoint/2010/main" val="299487059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44000" cy="6707511"/>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76942" y="202650"/>
            <a:ext cx="4981551" cy="2917583"/>
          </a:xfrm>
          <a:prstGeom prst="rect">
            <a:avLst/>
          </a:prstGeom>
        </p:spPr>
      </p:pic>
      <p:sp>
        <p:nvSpPr>
          <p:cNvPr id="7" name="Rectangle 6"/>
          <p:cNvSpPr/>
          <p:nvPr/>
        </p:nvSpPr>
        <p:spPr>
          <a:xfrm>
            <a:off x="-1" y="3469530"/>
            <a:ext cx="9144001" cy="3118803"/>
          </a:xfrm>
          <a:prstGeom prst="rect">
            <a:avLst/>
          </a:prstGeom>
        </p:spPr>
        <p:txBody>
          <a:bodyPr wrap="square">
            <a:spAutoFit/>
          </a:bodyPr>
          <a:lstStyle/>
          <a:p>
            <a:pPr algn="ctr" rtl="1"/>
            <a:r>
              <a:rPr lang="de-DE" sz="2700" b="1" baseline="30000" dirty="0" err="1"/>
              <a:t>Uttwiler</a:t>
            </a:r>
            <a:r>
              <a:rPr lang="de-DE" sz="2700" b="1" baseline="30000" dirty="0"/>
              <a:t> </a:t>
            </a:r>
            <a:r>
              <a:rPr lang="de-DE" sz="2700" b="1" baseline="30000" dirty="0" err="1"/>
              <a:t>Spatlauber</a:t>
            </a:r>
            <a:r>
              <a:rPr lang="de-DE" sz="2700" b="1" baseline="30000" dirty="0"/>
              <a:t> </a:t>
            </a:r>
            <a:r>
              <a:rPr lang="de-DE" sz="2700" b="1" baseline="30000" dirty="0" smtClean="0"/>
              <a:t>Apple</a:t>
            </a:r>
            <a:endParaRPr lang="de-DE" sz="2700" b="1" baseline="30000" dirty="0"/>
          </a:p>
          <a:p>
            <a:pPr algn="ctr" rtl="1"/>
            <a:r>
              <a:rPr lang="fi-FI" sz="2700" b="1" baseline="30000" dirty="0"/>
              <a:t>(</a:t>
            </a:r>
            <a:r>
              <a:rPr lang="fi-FI" sz="2700" b="1" baseline="30000" dirty="0" err="1"/>
              <a:t>Malus</a:t>
            </a:r>
            <a:r>
              <a:rPr lang="fi-FI" sz="2700" b="1" baseline="30000" dirty="0"/>
              <a:t> </a:t>
            </a:r>
            <a:r>
              <a:rPr lang="fi-FI" sz="2700" b="1" baseline="30000" dirty="0" err="1"/>
              <a:t>Domestica</a:t>
            </a:r>
            <a:r>
              <a:rPr lang="fi-FI" sz="2700" b="1" baseline="30000" dirty="0"/>
              <a:t>)</a:t>
            </a:r>
            <a:endParaRPr lang="fi-FI" sz="2700" baseline="30000" dirty="0"/>
          </a:p>
          <a:p>
            <a:pPr algn="ctr" rtl="1"/>
            <a:endParaRPr lang="en-US" sz="2700" baseline="30000" dirty="0"/>
          </a:p>
          <a:p>
            <a:pPr algn="ctr" rtl="1"/>
            <a:r>
              <a:rPr lang="en-US" sz="2500" baseline="30000" dirty="0"/>
              <a:t>This apple has cultivated in 18th century‭, ‬But has been forgotten because its sour and bitter </a:t>
            </a:r>
            <a:r>
              <a:rPr lang="en-US" sz="2500" baseline="30000" dirty="0" smtClean="0"/>
              <a:t>taste‭.</a:t>
            </a:r>
          </a:p>
          <a:p>
            <a:pPr algn="ctr" rtl="1"/>
            <a:endParaRPr lang="en-US" sz="2700" baseline="30000" dirty="0"/>
          </a:p>
          <a:p>
            <a:pPr algn="ctr" rtl="1"/>
            <a:r>
              <a:rPr lang="en-US" sz="2700" b="1" baseline="30000" dirty="0"/>
              <a:t>Becomes a rare type of Apple</a:t>
            </a:r>
            <a:endParaRPr lang="en-US" sz="2700" baseline="30000" dirty="0"/>
          </a:p>
          <a:p>
            <a:pPr algn="ctr" rtl="1"/>
            <a:endParaRPr lang="en-US" sz="2700" baseline="30000" dirty="0"/>
          </a:p>
          <a:p>
            <a:pPr algn="ctr" rtl="1"/>
            <a:r>
              <a:rPr lang="en-US" sz="2600" baseline="30000" dirty="0"/>
              <a:t>This apple can preserve its freshness for one year‭.‬</a:t>
            </a:r>
          </a:p>
          <a:p>
            <a:pPr algn="ctr" rtl="1"/>
            <a:r>
              <a:rPr lang="en-US" sz="2600" baseline="30000" dirty="0"/>
              <a:t>Inspire </a:t>
            </a:r>
            <a:r>
              <a:rPr lang="en-US" sz="2600" baseline="30000" dirty="0" err="1"/>
              <a:t>Dr</a:t>
            </a:r>
            <a:r>
              <a:rPr lang="en-US" sz="2600" baseline="30000" dirty="0"/>
              <a:t>‭. ‬Fred </a:t>
            </a:r>
            <a:r>
              <a:rPr lang="en-US" sz="2600" baseline="30000" dirty="0" err="1"/>
              <a:t>Zuelli</a:t>
            </a:r>
            <a:r>
              <a:rPr lang="en-US" sz="2600" baseline="30000" dirty="0"/>
              <a:t> to observe and develop this kind of apple‭.‬</a:t>
            </a:r>
          </a:p>
          <a:p>
            <a:pPr algn="ctr" rtl="1"/>
            <a:r>
              <a:rPr lang="en-US" sz="2600" baseline="30000" dirty="0"/>
              <a:t>He developed and patented with the name </a:t>
            </a:r>
            <a:r>
              <a:rPr lang="en-US" sz="2600" baseline="30000" dirty="0" err="1" smtClean="0"/>
              <a:t>PhytoCellTec</a:t>
            </a:r>
            <a:r>
              <a:rPr lang="en-US" sz="2600" baseline="30000" dirty="0" smtClean="0"/>
              <a:t>.</a:t>
            </a:r>
            <a:r>
              <a:rPr lang="en-US" sz="2600" baseline="30000" dirty="0"/>
              <a:t> ™</a:t>
            </a:r>
          </a:p>
          <a:p>
            <a:pPr algn="ctr" rtl="1"/>
            <a:r>
              <a:rPr lang="en-US" sz="2700" baseline="30000" dirty="0" smtClean="0"/>
              <a:t>‮</a:t>
            </a:r>
            <a:endParaRPr lang="en-US" sz="2700" dirty="0"/>
          </a:p>
        </p:txBody>
      </p:sp>
    </p:spTree>
    <p:extLst>
      <p:ext uri="{BB962C8B-B14F-4D97-AF65-F5344CB8AC3E}">
        <p14:creationId xmlns:p14="http://schemas.microsoft.com/office/powerpoint/2010/main" val="226965634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9144000" cy="670094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3" name="Rectangle 2"/>
          <p:cNvSpPr/>
          <p:nvPr/>
        </p:nvSpPr>
        <p:spPr>
          <a:xfrm>
            <a:off x="351303" y="3451327"/>
            <a:ext cx="8485307" cy="2441694"/>
          </a:xfrm>
          <a:prstGeom prst="rect">
            <a:avLst/>
          </a:prstGeom>
        </p:spPr>
        <p:txBody>
          <a:bodyPr wrap="square">
            <a:spAutoFit/>
          </a:bodyPr>
          <a:lstStyle/>
          <a:p>
            <a:pPr algn="ctr" rtl="1"/>
            <a:r>
              <a:rPr lang="fr-FR" sz="4000" b="1" baseline="30000" dirty="0" err="1"/>
              <a:t>PhytoCellTec</a:t>
            </a:r>
            <a:r>
              <a:rPr lang="fr-FR" sz="4000" b="1" baseline="30000" dirty="0"/>
              <a:t> ™(Malus </a:t>
            </a:r>
            <a:r>
              <a:rPr lang="fr-FR" sz="4000" b="1" baseline="30000" dirty="0" err="1"/>
              <a:t>Domestica</a:t>
            </a:r>
            <a:r>
              <a:rPr lang="fr-FR" sz="4000" b="1" baseline="30000" dirty="0"/>
              <a:t>)</a:t>
            </a:r>
            <a:endParaRPr lang="fr-FR" sz="4000" baseline="30000" dirty="0"/>
          </a:p>
          <a:p>
            <a:pPr algn="ctr" rtl="1"/>
            <a:endParaRPr lang="en-US" sz="2700" baseline="30000" dirty="0"/>
          </a:p>
          <a:p>
            <a:pPr algn="ctr" rtl="1"/>
            <a:r>
              <a:rPr lang="en-US" sz="2700" baseline="30000" dirty="0"/>
              <a:t>Harvesting extract of Stem Cells by making wound on the </a:t>
            </a:r>
            <a:endParaRPr lang="en-US" sz="2700" baseline="30000" dirty="0" smtClean="0"/>
          </a:p>
          <a:p>
            <a:pPr algn="ctr" rtl="1"/>
            <a:r>
              <a:rPr lang="en-US" sz="2700" baseline="30000" dirty="0" smtClean="0"/>
              <a:t>Apple </a:t>
            </a:r>
            <a:r>
              <a:rPr lang="en-US" sz="2700" baseline="30000" dirty="0"/>
              <a:t>to form new Callus tissues</a:t>
            </a:r>
            <a:r>
              <a:rPr lang="en-US" sz="2700" baseline="30000" dirty="0" smtClean="0"/>
              <a:t>.</a:t>
            </a:r>
          </a:p>
          <a:p>
            <a:pPr algn="ctr" rtl="1"/>
            <a:endParaRPr lang="en-US" sz="2700" baseline="30000" dirty="0"/>
          </a:p>
          <a:p>
            <a:pPr algn="ctr" rtl="1"/>
            <a:r>
              <a:rPr lang="en-US" sz="2700" baseline="30000" dirty="0"/>
              <a:t>This callus has the same characteristic with Stem Cells, then be cultivated and bred.</a:t>
            </a:r>
          </a:p>
          <a:p>
            <a:pPr algn="ctr" rtl="1"/>
            <a:endParaRPr lang="en-US" sz="2700" baseline="30000" dirty="0"/>
          </a:p>
          <a:p>
            <a:pPr algn="ctr" rtl="1"/>
            <a:r>
              <a:rPr lang="en-US" sz="2700" baseline="30000" dirty="0"/>
              <a:t>NOT USING growth hormone, dangerous chemicals even genetic engineering!</a:t>
            </a:r>
            <a:endParaRPr lang="en-US" sz="2700" dirty="0"/>
          </a:p>
        </p:txBody>
      </p:sp>
    </p:spTree>
    <p:extLst>
      <p:ext uri="{BB962C8B-B14F-4D97-AF65-F5344CB8AC3E}">
        <p14:creationId xmlns:p14="http://schemas.microsoft.com/office/powerpoint/2010/main" val="130083673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9144000" cy="6700948"/>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9" name="Rectangle 8"/>
          <p:cNvSpPr/>
          <p:nvPr/>
        </p:nvSpPr>
        <p:spPr>
          <a:xfrm>
            <a:off x="2991623" y="940989"/>
            <a:ext cx="3423564" cy="502702"/>
          </a:xfrm>
          <a:prstGeom prst="rect">
            <a:avLst/>
          </a:prstGeom>
        </p:spPr>
        <p:txBody>
          <a:bodyPr wrap="none">
            <a:spAutoFit/>
          </a:bodyPr>
          <a:lstStyle/>
          <a:p>
            <a:pPr algn="ctr" rtl="1"/>
            <a:r>
              <a:rPr lang="fi-FI" sz="4000" baseline="30000" dirty="0" err="1">
                <a:solidFill>
                  <a:schemeClr val="bg1"/>
                </a:solidFill>
              </a:rPr>
              <a:t>Skin</a:t>
            </a:r>
            <a:r>
              <a:rPr lang="fi-FI" sz="4000" baseline="30000" dirty="0">
                <a:solidFill>
                  <a:schemeClr val="bg1"/>
                </a:solidFill>
              </a:rPr>
              <a:t> </a:t>
            </a:r>
            <a:r>
              <a:rPr lang="fi-FI" sz="4000" baseline="30000" dirty="0" err="1">
                <a:solidFill>
                  <a:schemeClr val="bg1"/>
                </a:solidFill>
              </a:rPr>
              <a:t>Cells</a:t>
            </a:r>
            <a:r>
              <a:rPr lang="fi-FI" sz="4000" baseline="30000" dirty="0">
                <a:solidFill>
                  <a:schemeClr val="bg1"/>
                </a:solidFill>
              </a:rPr>
              <a:t> </a:t>
            </a:r>
            <a:r>
              <a:rPr lang="fi-FI" sz="4000" baseline="30000" dirty="0" err="1">
                <a:solidFill>
                  <a:schemeClr val="bg1"/>
                </a:solidFill>
              </a:rPr>
              <a:t>Regeneration</a:t>
            </a:r>
            <a:endParaRPr lang="fi-FI" sz="4000" baseline="30000" dirty="0">
              <a:solidFill>
                <a:schemeClr val="bg1"/>
              </a:solidFill>
            </a:endParaRPr>
          </a:p>
        </p:txBody>
      </p:sp>
    </p:spTree>
    <p:extLst>
      <p:ext uri="{BB962C8B-B14F-4D97-AF65-F5344CB8AC3E}">
        <p14:creationId xmlns:p14="http://schemas.microsoft.com/office/powerpoint/2010/main" val="18231603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44000" cy="6707511"/>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07816" y="1425230"/>
            <a:ext cx="4935406" cy="5309300"/>
          </a:xfrm>
          <a:prstGeom prst="rect">
            <a:avLst/>
          </a:prstGeom>
        </p:spPr>
      </p:pic>
      <p:sp>
        <p:nvSpPr>
          <p:cNvPr id="3" name="Rectangle 2"/>
          <p:cNvSpPr/>
          <p:nvPr/>
        </p:nvSpPr>
        <p:spPr>
          <a:xfrm>
            <a:off x="2403533" y="641323"/>
            <a:ext cx="4339650" cy="502702"/>
          </a:xfrm>
          <a:prstGeom prst="rect">
            <a:avLst/>
          </a:prstGeom>
        </p:spPr>
        <p:txBody>
          <a:bodyPr wrap="none">
            <a:spAutoFit/>
          </a:bodyPr>
          <a:lstStyle/>
          <a:p>
            <a:pPr algn="ctr" rtl="1"/>
            <a:r>
              <a:rPr lang="en-US" sz="4000" b="1" baseline="30000" dirty="0">
                <a:solidFill>
                  <a:schemeClr val="bg1"/>
                </a:solidFill>
              </a:rPr>
              <a:t>Preventing </a:t>
            </a:r>
            <a:r>
              <a:rPr lang="en-US" sz="4000" b="1" baseline="30000" dirty="0" smtClean="0">
                <a:solidFill>
                  <a:schemeClr val="bg1"/>
                </a:solidFill>
              </a:rPr>
              <a:t>skin </a:t>
            </a:r>
            <a:r>
              <a:rPr lang="en-US" sz="4000" b="1" baseline="30000" dirty="0">
                <a:solidFill>
                  <a:schemeClr val="bg1"/>
                </a:solidFill>
              </a:rPr>
              <a:t>cells from UV</a:t>
            </a:r>
          </a:p>
        </p:txBody>
      </p:sp>
    </p:spTree>
    <p:extLst>
      <p:ext uri="{BB962C8B-B14F-4D97-AF65-F5344CB8AC3E}">
        <p14:creationId xmlns:p14="http://schemas.microsoft.com/office/powerpoint/2010/main" val="33043300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3166" y="-108080"/>
            <a:ext cx="9267166" cy="8132118"/>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2" name="Rectangle 1"/>
          <p:cNvSpPr/>
          <p:nvPr/>
        </p:nvSpPr>
        <p:spPr>
          <a:xfrm>
            <a:off x="3247602" y="980296"/>
            <a:ext cx="2822105" cy="502702"/>
          </a:xfrm>
          <a:prstGeom prst="rect">
            <a:avLst/>
          </a:prstGeom>
        </p:spPr>
        <p:txBody>
          <a:bodyPr wrap="none">
            <a:spAutoFit/>
          </a:bodyPr>
          <a:lstStyle/>
          <a:p>
            <a:pPr rtl="1"/>
            <a:r>
              <a:rPr lang="en-US" sz="4000" b="1" baseline="30000" dirty="0">
                <a:solidFill>
                  <a:schemeClr val="bg1"/>
                </a:solidFill>
              </a:rPr>
              <a:t>Reducing Wrinkles</a:t>
            </a:r>
          </a:p>
        </p:txBody>
      </p:sp>
      <p:pic>
        <p:nvPicPr>
          <p:cNvPr id="10" name="Picture 9"/>
          <p:cNvPicPr>
            <a:picLocks noChangeAspect="1"/>
          </p:cNvPicPr>
          <p:nvPr/>
        </p:nvPicPr>
        <p:blipFill>
          <a:blip r:embed="rId4"/>
          <a:stretch>
            <a:fillRect/>
          </a:stretch>
        </p:blipFill>
        <p:spPr>
          <a:xfrm>
            <a:off x="4330284" y="2142314"/>
            <a:ext cx="1092200" cy="2269672"/>
          </a:xfrm>
          <a:prstGeom prst="rect">
            <a:avLst/>
          </a:prstGeom>
        </p:spPr>
      </p:pic>
      <p:sp>
        <p:nvSpPr>
          <p:cNvPr id="9" name="Rectangle 8"/>
          <p:cNvSpPr/>
          <p:nvPr/>
        </p:nvSpPr>
        <p:spPr>
          <a:xfrm>
            <a:off x="4576970" y="2503975"/>
            <a:ext cx="710914" cy="369332"/>
          </a:xfrm>
          <a:prstGeom prst="rect">
            <a:avLst/>
          </a:prstGeom>
        </p:spPr>
        <p:txBody>
          <a:bodyPr wrap="none">
            <a:spAutoFit/>
          </a:bodyPr>
          <a:lstStyle/>
          <a:p>
            <a:r>
              <a:rPr lang="en-US" sz="2700" baseline="30000" dirty="0"/>
              <a:t>Day 0</a:t>
            </a:r>
            <a:endParaRPr lang="en-US" sz="2700" dirty="0"/>
          </a:p>
        </p:txBody>
      </p:sp>
      <p:sp>
        <p:nvSpPr>
          <p:cNvPr id="8" name="Rectangle 7"/>
          <p:cNvSpPr/>
          <p:nvPr/>
        </p:nvSpPr>
        <p:spPr>
          <a:xfrm>
            <a:off x="3953064" y="3914265"/>
            <a:ext cx="1449659" cy="892552"/>
          </a:xfrm>
          <a:prstGeom prst="rect">
            <a:avLst/>
          </a:prstGeom>
        </p:spPr>
        <p:txBody>
          <a:bodyPr wrap="none">
            <a:spAutoFit/>
          </a:bodyPr>
          <a:lstStyle/>
          <a:p>
            <a:pPr algn="r"/>
            <a:r>
              <a:rPr lang="en-US" sz="2600" baseline="30000" dirty="0" smtClean="0"/>
              <a:t>Day </a:t>
            </a:r>
            <a:r>
              <a:rPr lang="en-US" sz="2600" baseline="30000" dirty="0"/>
              <a:t>28</a:t>
            </a:r>
          </a:p>
          <a:p>
            <a:pPr algn="r"/>
            <a:r>
              <a:rPr lang="fi-FI" sz="2600" baseline="30000" dirty="0"/>
              <a:t>2% PCT </a:t>
            </a:r>
            <a:r>
              <a:rPr lang="fi-FI" sz="2600" baseline="30000" dirty="0" err="1"/>
              <a:t>Malus</a:t>
            </a:r>
            <a:r>
              <a:rPr lang="fi-FI" sz="2600" baseline="30000" dirty="0"/>
              <a:t> </a:t>
            </a:r>
            <a:endParaRPr lang="fi-FI" sz="2600" baseline="30000" dirty="0" smtClean="0"/>
          </a:p>
          <a:p>
            <a:pPr algn="r"/>
            <a:r>
              <a:rPr lang="fi-FI" sz="2600" baseline="30000" dirty="0" err="1" smtClean="0"/>
              <a:t>Domestica</a:t>
            </a:r>
            <a:endParaRPr lang="en-US" sz="2600" baseline="30000" dirty="0"/>
          </a:p>
        </p:txBody>
      </p:sp>
    </p:spTree>
    <p:extLst>
      <p:ext uri="{BB962C8B-B14F-4D97-AF65-F5344CB8AC3E}">
        <p14:creationId xmlns:p14="http://schemas.microsoft.com/office/powerpoint/2010/main" val="298008850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3910"/>
            <a:ext cx="9144001" cy="670134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2" name="Rectangle 1"/>
          <p:cNvSpPr/>
          <p:nvPr/>
        </p:nvSpPr>
        <p:spPr>
          <a:xfrm>
            <a:off x="2748412" y="696586"/>
            <a:ext cx="3612510" cy="595035"/>
          </a:xfrm>
          <a:prstGeom prst="rect">
            <a:avLst/>
          </a:prstGeom>
        </p:spPr>
        <p:txBody>
          <a:bodyPr wrap="none">
            <a:spAutoFit/>
          </a:bodyPr>
          <a:lstStyle/>
          <a:p>
            <a:pPr algn="ctr" rtl="1"/>
            <a:r>
              <a:rPr lang="en-US" sz="4900" b="1" baseline="30000" dirty="0">
                <a:solidFill>
                  <a:srgbClr val="FFFFFF"/>
                </a:solidFill>
              </a:rPr>
              <a:t>Clinical Test on Hair</a:t>
            </a:r>
          </a:p>
        </p:txBody>
      </p:sp>
      <p:sp>
        <p:nvSpPr>
          <p:cNvPr id="3" name="Rectangle 2"/>
          <p:cNvSpPr/>
          <p:nvPr/>
        </p:nvSpPr>
        <p:spPr>
          <a:xfrm>
            <a:off x="1495509" y="1645086"/>
            <a:ext cx="1396874" cy="369332"/>
          </a:xfrm>
          <a:prstGeom prst="rect">
            <a:avLst/>
          </a:prstGeom>
        </p:spPr>
        <p:txBody>
          <a:bodyPr wrap="none">
            <a:spAutoFit/>
          </a:bodyPr>
          <a:lstStyle/>
          <a:p>
            <a:pPr algn="just"/>
            <a:r>
              <a:rPr lang="en-US" sz="2700" b="1" baseline="30000" dirty="0" smtClean="0"/>
              <a:t>Hair Follicles</a:t>
            </a:r>
            <a:r>
              <a:rPr lang="en-US" sz="2700" baseline="30000" dirty="0" smtClean="0"/>
              <a:t>	</a:t>
            </a:r>
            <a:endParaRPr lang="en-US" sz="2700" baseline="30000" dirty="0"/>
          </a:p>
        </p:txBody>
      </p:sp>
      <p:sp>
        <p:nvSpPr>
          <p:cNvPr id="6" name="Rectangle 5"/>
          <p:cNvSpPr/>
          <p:nvPr/>
        </p:nvSpPr>
        <p:spPr>
          <a:xfrm>
            <a:off x="1510386" y="2304927"/>
            <a:ext cx="1602009" cy="369332"/>
          </a:xfrm>
          <a:prstGeom prst="rect">
            <a:avLst/>
          </a:prstGeom>
        </p:spPr>
        <p:txBody>
          <a:bodyPr wrap="none">
            <a:spAutoFit/>
          </a:bodyPr>
          <a:lstStyle/>
          <a:p>
            <a:r>
              <a:rPr lang="en-US" sz="2700" b="1" baseline="30000" dirty="0"/>
              <a:t>Test substance	</a:t>
            </a:r>
          </a:p>
        </p:txBody>
      </p:sp>
      <p:sp>
        <p:nvSpPr>
          <p:cNvPr id="9" name="Rectangle 8"/>
          <p:cNvSpPr/>
          <p:nvPr/>
        </p:nvSpPr>
        <p:spPr>
          <a:xfrm>
            <a:off x="1510386" y="2893261"/>
            <a:ext cx="828472" cy="369332"/>
          </a:xfrm>
          <a:prstGeom prst="rect">
            <a:avLst/>
          </a:prstGeom>
        </p:spPr>
        <p:txBody>
          <a:bodyPr wrap="none">
            <a:spAutoFit/>
          </a:bodyPr>
          <a:lstStyle/>
          <a:p>
            <a:r>
              <a:rPr lang="en-US" sz="2700" b="1" baseline="30000" dirty="0"/>
              <a:t>Design</a:t>
            </a:r>
          </a:p>
        </p:txBody>
      </p:sp>
      <p:sp>
        <p:nvSpPr>
          <p:cNvPr id="10" name="Rectangle 9"/>
          <p:cNvSpPr/>
          <p:nvPr/>
        </p:nvSpPr>
        <p:spPr>
          <a:xfrm>
            <a:off x="3537493" y="1658596"/>
            <a:ext cx="4572000" cy="646331"/>
          </a:xfrm>
          <a:prstGeom prst="rect">
            <a:avLst/>
          </a:prstGeom>
        </p:spPr>
        <p:txBody>
          <a:bodyPr>
            <a:spAutoFit/>
          </a:bodyPr>
          <a:lstStyle/>
          <a:p>
            <a:pPr algn="just"/>
            <a:r>
              <a:rPr lang="en-US" sz="2700" baseline="30000" dirty="0">
                <a:solidFill>
                  <a:srgbClr val="000000"/>
                </a:solidFill>
              </a:rPr>
              <a:t>: From human skin fragments</a:t>
            </a:r>
          </a:p>
          <a:p>
            <a:pPr algn="just"/>
            <a:r>
              <a:rPr lang="it-IT" sz="2700" baseline="30000" dirty="0">
                <a:solidFill>
                  <a:srgbClr val="000000"/>
                </a:solidFill>
              </a:rPr>
              <a:t>  (From micro </a:t>
            </a:r>
            <a:r>
              <a:rPr lang="it-IT" sz="2700" baseline="30000" dirty="0" err="1">
                <a:solidFill>
                  <a:srgbClr val="000000"/>
                </a:solidFill>
              </a:rPr>
              <a:t>dissection</a:t>
            </a:r>
            <a:r>
              <a:rPr lang="it-IT" sz="2700" baseline="30000" dirty="0">
                <a:solidFill>
                  <a:srgbClr val="000000"/>
                </a:solidFill>
              </a:rPr>
              <a:t>)</a:t>
            </a:r>
            <a:endParaRPr lang="en-US" sz="2700" dirty="0">
              <a:solidFill>
                <a:srgbClr val="000000"/>
              </a:solidFill>
            </a:endParaRPr>
          </a:p>
        </p:txBody>
      </p:sp>
      <p:sp>
        <p:nvSpPr>
          <p:cNvPr id="11" name="Rectangle 10"/>
          <p:cNvSpPr/>
          <p:nvPr/>
        </p:nvSpPr>
        <p:spPr>
          <a:xfrm>
            <a:off x="3537493" y="2324073"/>
            <a:ext cx="3852337" cy="369332"/>
          </a:xfrm>
          <a:prstGeom prst="rect">
            <a:avLst/>
          </a:prstGeom>
        </p:spPr>
        <p:txBody>
          <a:bodyPr wrap="none">
            <a:spAutoFit/>
          </a:bodyPr>
          <a:lstStyle/>
          <a:p>
            <a:r>
              <a:rPr lang="ro-RO" sz="2700" baseline="30000" dirty="0"/>
              <a:t>: PhytoCellTec™ Malus Domestica 0.2%</a:t>
            </a:r>
          </a:p>
        </p:txBody>
      </p:sp>
      <p:sp>
        <p:nvSpPr>
          <p:cNvPr id="12" name="Rectangle 11"/>
          <p:cNvSpPr/>
          <p:nvPr/>
        </p:nvSpPr>
        <p:spPr>
          <a:xfrm>
            <a:off x="3537493" y="2914721"/>
            <a:ext cx="4572000" cy="923330"/>
          </a:xfrm>
          <a:prstGeom prst="rect">
            <a:avLst/>
          </a:prstGeom>
        </p:spPr>
        <p:txBody>
          <a:bodyPr>
            <a:spAutoFit/>
          </a:bodyPr>
          <a:lstStyle/>
          <a:p>
            <a:r>
              <a:rPr lang="en-US" sz="2700" baseline="30000" dirty="0"/>
              <a:t>: Length of hair follicle increases until day 14 </a:t>
            </a:r>
          </a:p>
          <a:p>
            <a:r>
              <a:rPr lang="en-US" sz="2700" baseline="30000" dirty="0"/>
              <a:t>&gt;after day 14 induction of senescence</a:t>
            </a:r>
          </a:p>
          <a:p>
            <a:r>
              <a:rPr lang="en-US" sz="2700" baseline="30000" dirty="0"/>
              <a:t>&gt;length of hair follicle decreases</a:t>
            </a:r>
            <a:endParaRPr lang="en-US" sz="2700" dirty="0"/>
          </a:p>
        </p:txBody>
      </p:sp>
    </p:spTree>
    <p:extLst>
      <p:ext uri="{BB962C8B-B14F-4D97-AF65-F5344CB8AC3E}">
        <p14:creationId xmlns:p14="http://schemas.microsoft.com/office/powerpoint/2010/main" val="106735889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53469" cy="671445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12" name="Rectangle 11"/>
          <p:cNvSpPr/>
          <p:nvPr/>
        </p:nvSpPr>
        <p:spPr>
          <a:xfrm>
            <a:off x="2084894" y="782391"/>
            <a:ext cx="5217423" cy="502702"/>
          </a:xfrm>
          <a:prstGeom prst="rect">
            <a:avLst/>
          </a:prstGeom>
        </p:spPr>
        <p:txBody>
          <a:bodyPr wrap="none">
            <a:spAutoFit/>
          </a:bodyPr>
          <a:lstStyle/>
          <a:p>
            <a:pPr algn="ctr" rtl="1"/>
            <a:r>
              <a:rPr lang="en-US" sz="4000" b="1" baseline="30000" dirty="0">
                <a:solidFill>
                  <a:srgbClr val="FFFFFF"/>
                </a:solidFill>
              </a:rPr>
              <a:t>Clinical Test of Apple Stem Cell Plus</a:t>
            </a:r>
          </a:p>
        </p:txBody>
      </p:sp>
      <p:sp>
        <p:nvSpPr>
          <p:cNvPr id="13" name="Rectangle 12"/>
          <p:cNvSpPr/>
          <p:nvPr/>
        </p:nvSpPr>
        <p:spPr>
          <a:xfrm>
            <a:off x="2099593" y="5587197"/>
            <a:ext cx="5296116" cy="369332"/>
          </a:xfrm>
          <a:prstGeom prst="rect">
            <a:avLst/>
          </a:prstGeom>
        </p:spPr>
        <p:txBody>
          <a:bodyPr wrap="none">
            <a:spAutoFit/>
          </a:bodyPr>
          <a:lstStyle/>
          <a:p>
            <a:pPr algn="ctr" rtl="1"/>
            <a:r>
              <a:rPr lang="en-US" sz="2700" baseline="30000" dirty="0">
                <a:solidFill>
                  <a:srgbClr val="FFFFFF"/>
                </a:solidFill>
              </a:rPr>
              <a:t>Help normalizing broken cells and preventing CANCER‭.‬</a:t>
            </a:r>
          </a:p>
        </p:txBody>
      </p:sp>
    </p:spTree>
    <p:extLst>
      <p:ext uri="{BB962C8B-B14F-4D97-AF65-F5344CB8AC3E}">
        <p14:creationId xmlns:p14="http://schemas.microsoft.com/office/powerpoint/2010/main" val="153040053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53469" cy="671445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9" name="Rectangle 8"/>
          <p:cNvSpPr/>
          <p:nvPr/>
        </p:nvSpPr>
        <p:spPr>
          <a:xfrm>
            <a:off x="81073" y="3699391"/>
            <a:ext cx="8998750" cy="2385268"/>
          </a:xfrm>
          <a:prstGeom prst="rect">
            <a:avLst/>
          </a:prstGeom>
        </p:spPr>
        <p:txBody>
          <a:bodyPr wrap="square">
            <a:spAutoFit/>
          </a:bodyPr>
          <a:lstStyle/>
          <a:p>
            <a:pPr algn="ctr" rtl="1"/>
            <a:r>
              <a:rPr lang="nl-NL" sz="4000" b="1" baseline="30000" dirty="0" err="1">
                <a:solidFill>
                  <a:schemeClr val="bg1"/>
                </a:solidFill>
              </a:rPr>
              <a:t>Argan</a:t>
            </a:r>
            <a:r>
              <a:rPr lang="nl-NL" sz="4000" b="1" baseline="30000" dirty="0">
                <a:solidFill>
                  <a:schemeClr val="bg1"/>
                </a:solidFill>
              </a:rPr>
              <a:t> tree</a:t>
            </a:r>
            <a:endParaRPr lang="nl-NL" sz="2500" b="1" baseline="30000" dirty="0">
              <a:solidFill>
                <a:schemeClr val="bg1"/>
              </a:solidFill>
            </a:endParaRPr>
          </a:p>
          <a:p>
            <a:pPr algn="ctr" rtl="1"/>
            <a:r>
              <a:rPr lang="pl-PL" sz="2500" b="1" baseline="30000" dirty="0"/>
              <a:t>‭</a:t>
            </a:r>
            <a:r>
              <a:rPr lang="pl-PL" sz="3500" b="1" baseline="30000" dirty="0"/>
              <a:t>(‬Argania </a:t>
            </a:r>
            <a:r>
              <a:rPr lang="pl-PL" sz="3500" b="1" baseline="30000" dirty="0" err="1"/>
              <a:t>spinosa</a:t>
            </a:r>
            <a:r>
              <a:rPr lang="pl-PL" sz="3500" b="1" baseline="30000" dirty="0"/>
              <a:t>‭)‬</a:t>
            </a:r>
          </a:p>
          <a:p>
            <a:pPr algn="ctr" rtl="1"/>
            <a:r>
              <a:rPr lang="en-US" sz="2700" baseline="30000" dirty="0" err="1" smtClean="0"/>
              <a:t>Argan</a:t>
            </a:r>
            <a:r>
              <a:rPr lang="en-US" sz="2700" baseline="30000" dirty="0" smtClean="0"/>
              <a:t> </a:t>
            </a:r>
            <a:r>
              <a:rPr lang="en-US" sz="2700" baseline="30000" dirty="0"/>
              <a:t>Tree could last for 150‭ ‬to 200‭ ‬years </a:t>
            </a:r>
            <a:r>
              <a:rPr lang="en-US" sz="2700" baseline="30000" dirty="0" smtClean="0"/>
              <a:t>in‭</a:t>
            </a:r>
            <a:r>
              <a:rPr lang="en-US" sz="2700" baseline="30000" dirty="0"/>
              <a:t> </a:t>
            </a:r>
            <a:r>
              <a:rPr lang="en-US" sz="2700" baseline="30000" dirty="0" smtClean="0"/>
              <a:t>extreme environment‭</a:t>
            </a:r>
            <a:r>
              <a:rPr lang="en-US" sz="2700" dirty="0" smtClean="0"/>
              <a:t> </a:t>
            </a:r>
            <a:r>
              <a:rPr lang="es-ES_tradnl" sz="2800" baseline="30000" dirty="0" smtClean="0"/>
              <a:t>‭(&gt;‬50º‭)‬</a:t>
            </a:r>
          </a:p>
          <a:p>
            <a:pPr algn="ctr" rtl="1"/>
            <a:endParaRPr lang="en-US" sz="2700" baseline="30000" dirty="0" smtClean="0"/>
          </a:p>
          <a:p>
            <a:pPr algn="ctr" rtl="1"/>
            <a:r>
              <a:rPr lang="en-US" sz="2700" baseline="30000" dirty="0" smtClean="0"/>
              <a:t>Include </a:t>
            </a:r>
            <a:r>
              <a:rPr lang="en-US" sz="2700" baseline="30000" dirty="0"/>
              <a:t>as one of the plants that have the longest life span‭.‬</a:t>
            </a:r>
          </a:p>
          <a:p>
            <a:pPr algn="ctr" rtl="1"/>
            <a:endParaRPr lang="en-US" sz="2700" baseline="30000" dirty="0"/>
          </a:p>
          <a:p>
            <a:pPr algn="ctr" rtl="1"/>
            <a:r>
              <a:rPr lang="en-US" sz="2700" baseline="30000" dirty="0"/>
              <a:t>The fruits are peanut-like shaped with diameter 3cm</a:t>
            </a:r>
            <a:endParaRPr lang="en-US" sz="2700" dirty="0"/>
          </a:p>
        </p:txBody>
      </p:sp>
    </p:spTree>
    <p:extLst>
      <p:ext uri="{BB962C8B-B14F-4D97-AF65-F5344CB8AC3E}">
        <p14:creationId xmlns:p14="http://schemas.microsoft.com/office/powerpoint/2010/main" val="212460750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53469" cy="671445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8" name="Rectangle 7"/>
          <p:cNvSpPr/>
          <p:nvPr/>
        </p:nvSpPr>
        <p:spPr>
          <a:xfrm>
            <a:off x="2286004" y="562199"/>
            <a:ext cx="4572000" cy="810478"/>
          </a:xfrm>
          <a:prstGeom prst="rect">
            <a:avLst/>
          </a:prstGeom>
        </p:spPr>
        <p:txBody>
          <a:bodyPr>
            <a:spAutoFit/>
          </a:bodyPr>
          <a:lstStyle/>
          <a:p>
            <a:pPr algn="ctr" rtl="1"/>
            <a:r>
              <a:rPr lang="nl-NL" sz="3500" b="1" baseline="30000" dirty="0" err="1">
                <a:solidFill>
                  <a:srgbClr val="FFFFFF"/>
                </a:solidFill>
              </a:rPr>
              <a:t>Argan</a:t>
            </a:r>
            <a:r>
              <a:rPr lang="nl-NL" sz="3500" b="1" baseline="30000" dirty="0">
                <a:solidFill>
                  <a:srgbClr val="FFFFFF"/>
                </a:solidFill>
              </a:rPr>
              <a:t> Tree</a:t>
            </a:r>
          </a:p>
          <a:p>
            <a:pPr algn="ctr" rtl="1"/>
            <a:r>
              <a:rPr lang="cs-CZ" sz="3500" b="1" baseline="30000" dirty="0" err="1">
                <a:solidFill>
                  <a:srgbClr val="FFFFFF"/>
                </a:solidFill>
              </a:rPr>
              <a:t>Help</a:t>
            </a:r>
            <a:r>
              <a:rPr lang="cs-CZ" sz="3500" b="1" baseline="30000" dirty="0">
                <a:solidFill>
                  <a:srgbClr val="FFFFFF"/>
                </a:solidFill>
              </a:rPr>
              <a:t> </a:t>
            </a:r>
            <a:r>
              <a:rPr lang="cs-CZ" sz="3500" b="1" baseline="30000" dirty="0" err="1">
                <a:solidFill>
                  <a:srgbClr val="FFFFFF"/>
                </a:solidFill>
              </a:rPr>
              <a:t>regenerating</a:t>
            </a:r>
            <a:r>
              <a:rPr lang="cs-CZ" sz="3500" b="1" baseline="30000" dirty="0">
                <a:solidFill>
                  <a:srgbClr val="FFFFFF"/>
                </a:solidFill>
              </a:rPr>
              <a:t> fibroblast </a:t>
            </a:r>
            <a:r>
              <a:rPr lang="cs-CZ" sz="3500" b="1" baseline="30000" dirty="0" err="1">
                <a:solidFill>
                  <a:srgbClr val="FFFFFF"/>
                </a:solidFill>
              </a:rPr>
              <a:t>cells</a:t>
            </a:r>
            <a:endParaRPr lang="en-US" sz="3500" b="1" dirty="0">
              <a:solidFill>
                <a:srgbClr val="FFFFFF"/>
              </a:solidFill>
            </a:endParaRPr>
          </a:p>
        </p:txBody>
      </p:sp>
      <p:sp>
        <p:nvSpPr>
          <p:cNvPr id="9" name="Rectangle 8"/>
          <p:cNvSpPr/>
          <p:nvPr/>
        </p:nvSpPr>
        <p:spPr>
          <a:xfrm>
            <a:off x="918791" y="1718177"/>
            <a:ext cx="7350331" cy="400110"/>
          </a:xfrm>
          <a:prstGeom prst="rect">
            <a:avLst/>
          </a:prstGeom>
        </p:spPr>
        <p:txBody>
          <a:bodyPr wrap="square">
            <a:spAutoFit/>
          </a:bodyPr>
          <a:lstStyle/>
          <a:p>
            <a:pPr algn="ctr"/>
            <a:r>
              <a:rPr lang="ro-RO" sz="3000" b="1" baseline="30000" dirty="0"/>
              <a:t>Repairing extracellular structure‭ - ‬Reducing‭</a:t>
            </a:r>
            <a:r>
              <a:rPr lang="ro-RO" sz="3000" b="1" baseline="30000" dirty="0" smtClean="0"/>
              <a:t> ‬</a:t>
            </a:r>
            <a:r>
              <a:rPr lang="en-US" sz="3000" b="1" baseline="30000" dirty="0" smtClean="0"/>
              <a:t>the </a:t>
            </a:r>
            <a:r>
              <a:rPr lang="en-US" sz="3000" b="1" baseline="30000" dirty="0"/>
              <a:t>wrinkles’‭ ‬depth</a:t>
            </a:r>
          </a:p>
        </p:txBody>
      </p:sp>
      <p:sp>
        <p:nvSpPr>
          <p:cNvPr id="10" name="Rectangle 9"/>
          <p:cNvSpPr/>
          <p:nvPr/>
        </p:nvSpPr>
        <p:spPr>
          <a:xfrm>
            <a:off x="918791" y="5441986"/>
            <a:ext cx="7350331" cy="646331"/>
          </a:xfrm>
          <a:prstGeom prst="rect">
            <a:avLst/>
          </a:prstGeom>
        </p:spPr>
        <p:txBody>
          <a:bodyPr wrap="square">
            <a:spAutoFit/>
          </a:bodyPr>
          <a:lstStyle/>
          <a:p>
            <a:pPr algn="ctr"/>
            <a:r>
              <a:rPr lang="en-US" sz="2700" baseline="30000" dirty="0">
                <a:solidFill>
                  <a:srgbClr val="FFFFFF"/>
                </a:solidFill>
              </a:rPr>
              <a:t>Fibroblast functioned to produce collagen and elastin in skin’s dermis and bind collagen and elastin‭.‬</a:t>
            </a:r>
          </a:p>
        </p:txBody>
      </p:sp>
    </p:spTree>
    <p:extLst>
      <p:ext uri="{BB962C8B-B14F-4D97-AF65-F5344CB8AC3E}">
        <p14:creationId xmlns:p14="http://schemas.microsoft.com/office/powerpoint/2010/main" val="173367111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44000" cy="6707511"/>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6" name="Rectangle 5"/>
          <p:cNvSpPr/>
          <p:nvPr/>
        </p:nvSpPr>
        <p:spPr>
          <a:xfrm>
            <a:off x="3613170" y="680629"/>
            <a:ext cx="1883013" cy="502702"/>
          </a:xfrm>
          <a:prstGeom prst="rect">
            <a:avLst/>
          </a:prstGeom>
        </p:spPr>
        <p:txBody>
          <a:bodyPr wrap="none">
            <a:spAutoFit/>
          </a:bodyPr>
          <a:lstStyle/>
          <a:p>
            <a:pPr algn="ctr" rtl="1"/>
            <a:r>
              <a:rPr lang="en-US" sz="4000" b="1" baseline="30000" dirty="0">
                <a:solidFill>
                  <a:srgbClr val="FFFFFF"/>
                </a:solidFill>
              </a:rPr>
              <a:t>Glutathione</a:t>
            </a:r>
          </a:p>
        </p:txBody>
      </p:sp>
      <p:sp>
        <p:nvSpPr>
          <p:cNvPr id="7" name="Rectangle 6"/>
          <p:cNvSpPr/>
          <p:nvPr/>
        </p:nvSpPr>
        <p:spPr>
          <a:xfrm>
            <a:off x="972837" y="1190433"/>
            <a:ext cx="7174679" cy="1231106"/>
          </a:xfrm>
          <a:prstGeom prst="rect">
            <a:avLst/>
          </a:prstGeom>
        </p:spPr>
        <p:txBody>
          <a:bodyPr wrap="square">
            <a:spAutoFit/>
          </a:bodyPr>
          <a:lstStyle/>
          <a:p>
            <a:pPr algn="ctr" rtl="1"/>
            <a:r>
              <a:rPr lang="en-US" sz="2700" baseline="30000" dirty="0"/>
              <a:t>One of the most important Antioxidant in plants‭, ‬mushrooms‭,</a:t>
            </a:r>
            <a:r>
              <a:rPr lang="en-US" sz="2700" baseline="30000" dirty="0" smtClean="0"/>
              <a:t> ‬</a:t>
            </a:r>
          </a:p>
          <a:p>
            <a:pPr algn="ctr" rtl="1"/>
            <a:r>
              <a:rPr lang="en-US" sz="2700" baseline="30000" dirty="0" smtClean="0"/>
              <a:t>animal </a:t>
            </a:r>
            <a:r>
              <a:rPr lang="en-US" sz="2700" baseline="30000" dirty="0"/>
              <a:t>and human‭. ‬</a:t>
            </a:r>
          </a:p>
          <a:p>
            <a:pPr algn="ctr" rtl="1"/>
            <a:endParaRPr lang="en-US" sz="2700" baseline="30000" dirty="0"/>
          </a:p>
          <a:p>
            <a:pPr algn="ctr" rtl="1"/>
            <a:r>
              <a:rPr lang="en-US" sz="3000" b="1" baseline="30000" dirty="0"/>
              <a:t>Preventing damage caused by Free radicals‭!‬</a:t>
            </a:r>
          </a:p>
        </p:txBody>
      </p:sp>
      <p:sp>
        <p:nvSpPr>
          <p:cNvPr id="15" name="Rectangle 14"/>
          <p:cNvSpPr/>
          <p:nvPr/>
        </p:nvSpPr>
        <p:spPr>
          <a:xfrm>
            <a:off x="1548247" y="4916170"/>
            <a:ext cx="3934424" cy="1118254"/>
          </a:xfrm>
          <a:prstGeom prst="rect">
            <a:avLst/>
          </a:prstGeom>
        </p:spPr>
        <p:txBody>
          <a:bodyPr wrap="square">
            <a:spAutoFit/>
          </a:bodyPr>
          <a:lstStyle/>
          <a:p>
            <a:pPr rtl="1"/>
            <a:r>
              <a:rPr lang="en-US" sz="2500" baseline="30000" dirty="0" smtClean="0"/>
              <a:t>‭</a:t>
            </a:r>
            <a:r>
              <a:rPr lang="en-US" sz="2500" b="1" baseline="30000" dirty="0" smtClean="0">
                <a:solidFill>
                  <a:srgbClr val="FFFFFF"/>
                </a:solidFill>
              </a:rPr>
              <a:t>Antioxidant</a:t>
            </a:r>
          </a:p>
          <a:p>
            <a:pPr rtl="1"/>
            <a:r>
              <a:rPr lang="en-US" sz="2500" baseline="30000" dirty="0" smtClean="0"/>
              <a:t>- </a:t>
            </a:r>
            <a:r>
              <a:rPr lang="en-US" sz="2500" baseline="30000" dirty="0"/>
              <a:t>‬Anti-aging and anti-wrinkles</a:t>
            </a:r>
          </a:p>
          <a:p>
            <a:pPr rtl="1"/>
            <a:r>
              <a:rPr lang="en-US" sz="2500" baseline="30000" dirty="0"/>
              <a:t>‭- ‬Makes skin smooth‭, ‬fresh and radiant</a:t>
            </a:r>
          </a:p>
          <a:p>
            <a:pPr rtl="1"/>
            <a:r>
              <a:rPr lang="en-US" sz="2500" baseline="30000" dirty="0"/>
              <a:t>‭- ‬</a:t>
            </a:r>
            <a:r>
              <a:rPr lang="en-US" sz="2500" baseline="30000" dirty="0" err="1"/>
              <a:t>Enchance</a:t>
            </a:r>
            <a:r>
              <a:rPr lang="en-US" sz="2500" baseline="30000" dirty="0"/>
              <a:t> healing wounds</a:t>
            </a:r>
            <a:endParaRPr lang="en-US" sz="2500" dirty="0"/>
          </a:p>
        </p:txBody>
      </p:sp>
      <p:sp>
        <p:nvSpPr>
          <p:cNvPr id="16" name="Rectangle 15"/>
          <p:cNvSpPr/>
          <p:nvPr/>
        </p:nvSpPr>
        <p:spPr>
          <a:xfrm>
            <a:off x="5164230" y="4916170"/>
            <a:ext cx="4402010" cy="1887695"/>
          </a:xfrm>
          <a:prstGeom prst="rect">
            <a:avLst/>
          </a:prstGeom>
        </p:spPr>
        <p:txBody>
          <a:bodyPr wrap="square">
            <a:spAutoFit/>
          </a:bodyPr>
          <a:lstStyle/>
          <a:p>
            <a:pPr rtl="1"/>
            <a:r>
              <a:rPr lang="en-US" sz="2500" baseline="30000" dirty="0" smtClean="0"/>
              <a:t>‭</a:t>
            </a:r>
            <a:r>
              <a:rPr lang="en-US" sz="2500" b="1" baseline="30000" dirty="0" smtClean="0">
                <a:solidFill>
                  <a:srgbClr val="FFFFFF"/>
                </a:solidFill>
              </a:rPr>
              <a:t>Melanin Inhibition</a:t>
            </a:r>
          </a:p>
          <a:p>
            <a:pPr rtl="1"/>
            <a:r>
              <a:rPr lang="en-US" sz="2500" baseline="30000" dirty="0" smtClean="0"/>
              <a:t>- </a:t>
            </a:r>
            <a:r>
              <a:rPr lang="en-US" sz="2500" baseline="30000" dirty="0"/>
              <a:t>‬Whitens the skin</a:t>
            </a:r>
          </a:p>
          <a:p>
            <a:pPr rtl="1"/>
            <a:r>
              <a:rPr lang="en-US" sz="2500" baseline="30000" dirty="0"/>
              <a:t>‭- ‬Dark Spot </a:t>
            </a:r>
            <a:r>
              <a:rPr lang="en-US" sz="2500" baseline="30000" dirty="0" smtClean="0"/>
              <a:t>remover</a:t>
            </a:r>
          </a:p>
          <a:p>
            <a:pPr rtl="1"/>
            <a:r>
              <a:rPr lang="en-US" sz="2500" baseline="30000" dirty="0" smtClean="0"/>
              <a:t>-Prevent </a:t>
            </a:r>
            <a:r>
              <a:rPr lang="en-US" sz="2500" baseline="30000" dirty="0"/>
              <a:t>and/or remove </a:t>
            </a:r>
            <a:endParaRPr lang="en-US" sz="2500" baseline="30000" dirty="0" smtClean="0"/>
          </a:p>
          <a:p>
            <a:pPr rtl="1"/>
            <a:r>
              <a:rPr lang="en-US" sz="2500" baseline="30000" dirty="0" smtClean="0"/>
              <a:t> Pimples and‭ </a:t>
            </a:r>
            <a:r>
              <a:rPr lang="en-US" sz="2500" baseline="30000" dirty="0" err="1" smtClean="0"/>
              <a:t>pomple</a:t>
            </a:r>
            <a:r>
              <a:rPr lang="en-US" sz="2500" baseline="30000" dirty="0" smtClean="0"/>
              <a:t> </a:t>
            </a:r>
            <a:r>
              <a:rPr lang="en-US" sz="2500" baseline="30000" dirty="0"/>
              <a:t>marks</a:t>
            </a:r>
            <a:endParaRPr lang="en-US" sz="2500" dirty="0"/>
          </a:p>
          <a:p>
            <a:pPr rtl="1"/>
            <a:r>
              <a:rPr lang="en-US" sz="2500" baseline="30000" dirty="0" smtClean="0"/>
              <a:t> ‬</a:t>
            </a:r>
          </a:p>
          <a:p>
            <a:pPr rtl="1"/>
            <a:endParaRPr lang="en-US" sz="2500" baseline="30000" dirty="0"/>
          </a:p>
        </p:txBody>
      </p:sp>
    </p:spTree>
    <p:extLst>
      <p:ext uri="{BB962C8B-B14F-4D97-AF65-F5344CB8AC3E}">
        <p14:creationId xmlns:p14="http://schemas.microsoft.com/office/powerpoint/2010/main" val="203963519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44000" cy="6707511"/>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9" name="Rectangle 8"/>
          <p:cNvSpPr/>
          <p:nvPr/>
        </p:nvSpPr>
        <p:spPr>
          <a:xfrm>
            <a:off x="2655000" y="864335"/>
            <a:ext cx="3834000" cy="605294"/>
          </a:xfrm>
          <a:prstGeom prst="rect">
            <a:avLst/>
          </a:prstGeom>
        </p:spPr>
        <p:txBody>
          <a:bodyPr wrap="none">
            <a:spAutoFit/>
          </a:bodyPr>
          <a:lstStyle/>
          <a:p>
            <a:pPr algn="ctr" rtl="1"/>
            <a:r>
              <a:rPr lang="en-US" sz="5000" b="1" baseline="30000" dirty="0">
                <a:solidFill>
                  <a:srgbClr val="FFFFFF"/>
                </a:solidFill>
              </a:rPr>
              <a:t>What is free radical‭?‬</a:t>
            </a:r>
          </a:p>
        </p:txBody>
      </p:sp>
      <p:sp>
        <p:nvSpPr>
          <p:cNvPr id="10" name="Rectangle 9"/>
          <p:cNvSpPr/>
          <p:nvPr/>
        </p:nvSpPr>
        <p:spPr>
          <a:xfrm>
            <a:off x="1880924" y="1682814"/>
            <a:ext cx="5382152" cy="400110"/>
          </a:xfrm>
          <a:prstGeom prst="rect">
            <a:avLst/>
          </a:prstGeom>
        </p:spPr>
        <p:txBody>
          <a:bodyPr wrap="none">
            <a:spAutoFit/>
          </a:bodyPr>
          <a:lstStyle/>
          <a:p>
            <a:pPr algn="ctr"/>
            <a:r>
              <a:rPr lang="en-US" sz="3000" baseline="30000" dirty="0"/>
              <a:t>Free radical is a </a:t>
            </a:r>
            <a:r>
              <a:rPr lang="en-US" sz="3000" baseline="30000" dirty="0" err="1"/>
              <a:t>labil</a:t>
            </a:r>
            <a:r>
              <a:rPr lang="en-US" sz="3000" baseline="30000" dirty="0"/>
              <a:t> molecule that really reactive‭.‬</a:t>
            </a:r>
          </a:p>
        </p:txBody>
      </p:sp>
      <p:sp>
        <p:nvSpPr>
          <p:cNvPr id="11" name="Rectangle 10"/>
          <p:cNvSpPr/>
          <p:nvPr/>
        </p:nvSpPr>
        <p:spPr>
          <a:xfrm>
            <a:off x="891770" y="4889508"/>
            <a:ext cx="7336820" cy="1323439"/>
          </a:xfrm>
          <a:prstGeom prst="rect">
            <a:avLst/>
          </a:prstGeom>
        </p:spPr>
        <p:txBody>
          <a:bodyPr wrap="square">
            <a:spAutoFit/>
          </a:bodyPr>
          <a:lstStyle/>
          <a:p>
            <a:pPr algn="ctr" rtl="1"/>
            <a:r>
              <a:rPr lang="en-US" sz="3000" baseline="30000" dirty="0"/>
              <a:t>Free Radical is like a criminal that lack of energy‭.‬</a:t>
            </a:r>
          </a:p>
          <a:p>
            <a:pPr algn="ctr" rtl="1"/>
            <a:endParaRPr lang="en-US" sz="3000" baseline="30000" dirty="0"/>
          </a:p>
          <a:p>
            <a:pPr algn="ctr" rtl="1"/>
            <a:r>
              <a:rPr lang="en-US" sz="3000" baseline="30000" dirty="0"/>
              <a:t>Free Radical attacks from the inside energy to satisfy‭ ‬</a:t>
            </a:r>
          </a:p>
          <a:p>
            <a:pPr algn="ctr" rtl="1"/>
            <a:r>
              <a:rPr lang="en-US" sz="3000" baseline="30000" dirty="0"/>
              <a:t>themselves‭.‬</a:t>
            </a:r>
            <a:endParaRPr lang="en-US" sz="3000" dirty="0"/>
          </a:p>
        </p:txBody>
      </p:sp>
      <p:pic>
        <p:nvPicPr>
          <p:cNvPr id="2" name="Picture 1"/>
          <p:cNvPicPr>
            <a:picLocks noChangeAspect="1"/>
          </p:cNvPicPr>
          <p:nvPr/>
        </p:nvPicPr>
        <p:blipFill>
          <a:blip r:embed="rId4"/>
          <a:stretch>
            <a:fillRect/>
          </a:stretch>
        </p:blipFill>
        <p:spPr>
          <a:xfrm>
            <a:off x="2197100" y="2300320"/>
            <a:ext cx="4749800" cy="2298700"/>
          </a:xfrm>
          <a:prstGeom prst="rect">
            <a:avLst/>
          </a:prstGeom>
        </p:spPr>
      </p:pic>
    </p:spTree>
    <p:extLst>
      <p:ext uri="{BB962C8B-B14F-4D97-AF65-F5344CB8AC3E}">
        <p14:creationId xmlns:p14="http://schemas.microsoft.com/office/powerpoint/2010/main" val="131640671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53469" cy="671445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6" name="Rectangle 5"/>
          <p:cNvSpPr/>
          <p:nvPr/>
        </p:nvSpPr>
        <p:spPr>
          <a:xfrm>
            <a:off x="2296175" y="466770"/>
            <a:ext cx="4446312" cy="502702"/>
          </a:xfrm>
          <a:prstGeom prst="rect">
            <a:avLst/>
          </a:prstGeom>
        </p:spPr>
        <p:txBody>
          <a:bodyPr wrap="none">
            <a:spAutoFit/>
          </a:bodyPr>
          <a:lstStyle/>
          <a:p>
            <a:pPr algn="ctr"/>
            <a:r>
              <a:rPr lang="en-US" sz="4000" b="1" baseline="30000" dirty="0">
                <a:solidFill>
                  <a:srgbClr val="FFFFFF"/>
                </a:solidFill>
              </a:rPr>
              <a:t>Where is FREE RADICAL from‭?‬</a:t>
            </a:r>
          </a:p>
        </p:txBody>
      </p:sp>
      <p:sp>
        <p:nvSpPr>
          <p:cNvPr id="7" name="Rectangle 6"/>
          <p:cNvSpPr/>
          <p:nvPr/>
        </p:nvSpPr>
        <p:spPr>
          <a:xfrm>
            <a:off x="3152885" y="950807"/>
            <a:ext cx="2746252" cy="369332"/>
          </a:xfrm>
          <a:prstGeom prst="rect">
            <a:avLst/>
          </a:prstGeom>
        </p:spPr>
        <p:txBody>
          <a:bodyPr wrap="none">
            <a:spAutoFit/>
          </a:bodyPr>
          <a:lstStyle/>
          <a:p>
            <a:pPr algn="ctr" rtl="1"/>
            <a:r>
              <a:rPr lang="en-US" sz="2700" baseline="30000" dirty="0"/>
              <a:t>FREE RADICAL FORMATION</a:t>
            </a:r>
          </a:p>
        </p:txBody>
      </p:sp>
      <p:pic>
        <p:nvPicPr>
          <p:cNvPr id="8" name="Picture 7"/>
          <p:cNvPicPr>
            <a:picLocks noChangeAspect="1"/>
          </p:cNvPicPr>
          <p:nvPr/>
        </p:nvPicPr>
        <p:blipFill>
          <a:blip r:embed="rId4"/>
          <a:stretch>
            <a:fillRect/>
          </a:stretch>
        </p:blipFill>
        <p:spPr>
          <a:xfrm>
            <a:off x="1029134" y="5015225"/>
            <a:ext cx="7104878" cy="1145322"/>
          </a:xfrm>
          <a:prstGeom prst="rect">
            <a:avLst/>
          </a:prstGeom>
        </p:spPr>
      </p:pic>
    </p:spTree>
    <p:extLst>
      <p:ext uri="{BB962C8B-B14F-4D97-AF65-F5344CB8AC3E}">
        <p14:creationId xmlns:p14="http://schemas.microsoft.com/office/powerpoint/2010/main" val="181159761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44000" cy="6707511"/>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9" name="Rectangle 8"/>
          <p:cNvSpPr/>
          <p:nvPr/>
        </p:nvSpPr>
        <p:spPr>
          <a:xfrm>
            <a:off x="324277" y="5289685"/>
            <a:ext cx="8579889" cy="923330"/>
          </a:xfrm>
          <a:prstGeom prst="rect">
            <a:avLst/>
          </a:prstGeom>
        </p:spPr>
        <p:txBody>
          <a:bodyPr wrap="square">
            <a:spAutoFit/>
          </a:bodyPr>
          <a:lstStyle/>
          <a:p>
            <a:pPr algn="ctr" rtl="1"/>
            <a:endParaRPr lang="en-US" sz="2700" baseline="30000" dirty="0" smtClean="0"/>
          </a:p>
          <a:p>
            <a:pPr algn="ctr" rtl="1"/>
            <a:r>
              <a:rPr lang="en-US" sz="2700" baseline="30000" dirty="0" smtClean="0"/>
              <a:t>Antioxidant will neutralize free radicals by setting up electron so free radicals will be stable and not reactive anymore‭.‬</a:t>
            </a:r>
            <a:endParaRPr lang="en-US" sz="2700" dirty="0"/>
          </a:p>
        </p:txBody>
      </p:sp>
      <p:sp>
        <p:nvSpPr>
          <p:cNvPr id="10" name="Rectangle 9"/>
          <p:cNvSpPr/>
          <p:nvPr/>
        </p:nvSpPr>
        <p:spPr>
          <a:xfrm>
            <a:off x="2242649" y="410044"/>
            <a:ext cx="4877982" cy="533479"/>
          </a:xfrm>
          <a:prstGeom prst="rect">
            <a:avLst/>
          </a:prstGeom>
        </p:spPr>
        <p:txBody>
          <a:bodyPr wrap="square">
            <a:spAutoFit/>
          </a:bodyPr>
          <a:lstStyle/>
          <a:p>
            <a:pPr algn="ctr"/>
            <a:r>
              <a:rPr lang="en-US" sz="4300" b="1" baseline="30000" dirty="0">
                <a:solidFill>
                  <a:srgbClr val="FFFFFF"/>
                </a:solidFill>
              </a:rPr>
              <a:t>How can we solve free radical‭?‬</a:t>
            </a:r>
          </a:p>
        </p:txBody>
      </p:sp>
      <p:sp>
        <p:nvSpPr>
          <p:cNvPr id="7" name="Rectangle 6"/>
          <p:cNvSpPr/>
          <p:nvPr/>
        </p:nvSpPr>
        <p:spPr>
          <a:xfrm>
            <a:off x="2286000" y="4886915"/>
            <a:ext cx="4572000" cy="646331"/>
          </a:xfrm>
          <a:prstGeom prst="rect">
            <a:avLst/>
          </a:prstGeom>
        </p:spPr>
        <p:txBody>
          <a:bodyPr>
            <a:spAutoFit/>
          </a:bodyPr>
          <a:lstStyle/>
          <a:p>
            <a:pPr algn="ctr" rtl="1"/>
            <a:r>
              <a:rPr lang="en-US" sz="2700" b="1" baseline="30000" dirty="0"/>
              <a:t>The hero of our body against free radicals is </a:t>
            </a:r>
          </a:p>
          <a:p>
            <a:pPr algn="ctr" rtl="1"/>
            <a:r>
              <a:rPr lang="en-US" sz="2700" b="1" baseline="30000" dirty="0"/>
              <a:t>ANTIOXIDANT</a:t>
            </a:r>
          </a:p>
        </p:txBody>
      </p:sp>
    </p:spTree>
    <p:extLst>
      <p:ext uri="{BB962C8B-B14F-4D97-AF65-F5344CB8AC3E}">
        <p14:creationId xmlns:p14="http://schemas.microsoft.com/office/powerpoint/2010/main" val="11051801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71887" cy="672796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8" name="Rectangle 7"/>
          <p:cNvSpPr/>
          <p:nvPr/>
        </p:nvSpPr>
        <p:spPr>
          <a:xfrm>
            <a:off x="297255" y="5334981"/>
            <a:ext cx="8566377" cy="923330"/>
          </a:xfrm>
          <a:prstGeom prst="rect">
            <a:avLst/>
          </a:prstGeom>
        </p:spPr>
        <p:txBody>
          <a:bodyPr wrap="square">
            <a:spAutoFit/>
          </a:bodyPr>
          <a:lstStyle/>
          <a:p>
            <a:pPr algn="ctr"/>
            <a:r>
              <a:rPr lang="en-US" sz="2700" baseline="30000" dirty="0"/>
              <a:t>‭ - ‬Liver damage‭ - ‬Reproductive disorders‭ - ‬Premature Aging</a:t>
            </a:r>
          </a:p>
          <a:p>
            <a:pPr algn="ctr"/>
            <a:r>
              <a:rPr lang="en-US" sz="2700" baseline="30000" dirty="0"/>
              <a:t>‭- ‬Cancer‭ - ‬Heart Attack‭ - ‬Arthritis‭ - ‬Stroke‭ - ‬Asthma</a:t>
            </a:r>
          </a:p>
          <a:p>
            <a:pPr algn="ctr"/>
            <a:r>
              <a:rPr lang="da-DK" sz="2700" baseline="30000" dirty="0"/>
              <a:t>‭- ‬</a:t>
            </a:r>
            <a:r>
              <a:rPr lang="da-DK" sz="2700" baseline="30000" dirty="0" err="1"/>
              <a:t>Perioditis</a:t>
            </a:r>
            <a:r>
              <a:rPr lang="da-DK" sz="2700" baseline="30000" dirty="0"/>
              <a:t>‭ - ‬</a:t>
            </a:r>
            <a:r>
              <a:rPr lang="da-DK" sz="2700" baseline="30000" dirty="0" err="1"/>
              <a:t>Dermatitis</a:t>
            </a:r>
            <a:endParaRPr lang="en-US" sz="2700" dirty="0"/>
          </a:p>
        </p:txBody>
      </p:sp>
      <p:sp>
        <p:nvSpPr>
          <p:cNvPr id="9" name="Rectangle 8"/>
          <p:cNvSpPr/>
          <p:nvPr/>
        </p:nvSpPr>
        <p:spPr>
          <a:xfrm>
            <a:off x="2632253" y="385857"/>
            <a:ext cx="3951386" cy="502702"/>
          </a:xfrm>
          <a:prstGeom prst="rect">
            <a:avLst/>
          </a:prstGeom>
        </p:spPr>
        <p:txBody>
          <a:bodyPr wrap="none">
            <a:spAutoFit/>
          </a:bodyPr>
          <a:lstStyle/>
          <a:p>
            <a:pPr algn="ctr" rtl="1"/>
            <a:r>
              <a:rPr lang="en-US" sz="4000" b="1" baseline="30000" dirty="0">
                <a:solidFill>
                  <a:srgbClr val="FFFFFF"/>
                </a:solidFill>
              </a:rPr>
              <a:t>The impact of free radicals</a:t>
            </a:r>
          </a:p>
        </p:txBody>
      </p:sp>
    </p:spTree>
    <p:extLst>
      <p:ext uri="{BB962C8B-B14F-4D97-AF65-F5344CB8AC3E}">
        <p14:creationId xmlns:p14="http://schemas.microsoft.com/office/powerpoint/2010/main" val="428280723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19918" y="0"/>
            <a:ext cx="9163918" cy="6793939"/>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6" name="Rectangle 5"/>
          <p:cNvSpPr/>
          <p:nvPr/>
        </p:nvSpPr>
        <p:spPr>
          <a:xfrm>
            <a:off x="2102958" y="4186018"/>
            <a:ext cx="4873900" cy="369332"/>
          </a:xfrm>
          <a:prstGeom prst="rect">
            <a:avLst/>
          </a:prstGeom>
        </p:spPr>
        <p:txBody>
          <a:bodyPr wrap="none">
            <a:spAutoFit/>
          </a:bodyPr>
          <a:lstStyle/>
          <a:p>
            <a:pPr rtl="1"/>
            <a:r>
              <a:rPr lang="en-US" sz="2700" b="1" baseline="30000" dirty="0"/>
              <a:t>Clinical test for Glutathione solving the problems </a:t>
            </a:r>
          </a:p>
        </p:txBody>
      </p:sp>
      <p:sp>
        <p:nvSpPr>
          <p:cNvPr id="9" name="Rectangle 8"/>
          <p:cNvSpPr/>
          <p:nvPr/>
        </p:nvSpPr>
        <p:spPr>
          <a:xfrm>
            <a:off x="2783690" y="3108721"/>
            <a:ext cx="3485412" cy="369332"/>
          </a:xfrm>
          <a:prstGeom prst="rect">
            <a:avLst/>
          </a:prstGeom>
        </p:spPr>
        <p:txBody>
          <a:bodyPr wrap="none">
            <a:spAutoFit/>
          </a:bodyPr>
          <a:lstStyle/>
          <a:p>
            <a:pPr rtl="1"/>
            <a:r>
              <a:rPr lang="en-US" sz="2700" baseline="30000" dirty="0">
                <a:solidFill>
                  <a:srgbClr val="FFFFFF"/>
                </a:solidFill>
              </a:rPr>
              <a:t>The biggest problem of glutathione</a:t>
            </a:r>
          </a:p>
        </p:txBody>
      </p:sp>
      <p:sp>
        <p:nvSpPr>
          <p:cNvPr id="10" name="Rectangle 9"/>
          <p:cNvSpPr/>
          <p:nvPr/>
        </p:nvSpPr>
        <p:spPr>
          <a:xfrm>
            <a:off x="4620980" y="3492330"/>
            <a:ext cx="3286051" cy="564257"/>
          </a:xfrm>
          <a:prstGeom prst="rect">
            <a:avLst/>
          </a:prstGeom>
        </p:spPr>
        <p:txBody>
          <a:bodyPr wrap="square">
            <a:spAutoFit/>
          </a:bodyPr>
          <a:lstStyle/>
          <a:p>
            <a:pPr rtl="1"/>
            <a:r>
              <a:rPr lang="en-US" sz="2300" baseline="30000" dirty="0"/>
              <a:t>Does not penetrate the intestinal cells that resulting </a:t>
            </a:r>
            <a:r>
              <a:rPr lang="en-US" sz="2300" baseline="30000" dirty="0" smtClean="0"/>
              <a:t>waste</a:t>
            </a:r>
            <a:endParaRPr lang="en-US" sz="2300" baseline="30000" dirty="0"/>
          </a:p>
        </p:txBody>
      </p:sp>
      <p:sp>
        <p:nvSpPr>
          <p:cNvPr id="11" name="Rectangle 10"/>
          <p:cNvSpPr/>
          <p:nvPr/>
        </p:nvSpPr>
        <p:spPr>
          <a:xfrm>
            <a:off x="1455870" y="3476611"/>
            <a:ext cx="3070527" cy="564257"/>
          </a:xfrm>
          <a:prstGeom prst="rect">
            <a:avLst/>
          </a:prstGeom>
        </p:spPr>
        <p:txBody>
          <a:bodyPr wrap="square">
            <a:spAutoFit/>
          </a:bodyPr>
          <a:lstStyle/>
          <a:p>
            <a:r>
              <a:rPr lang="en-US" sz="2300" baseline="30000" dirty="0"/>
              <a:t>Broken down by stomach acid that resulted missing its active form.</a:t>
            </a:r>
          </a:p>
        </p:txBody>
      </p:sp>
      <p:sp>
        <p:nvSpPr>
          <p:cNvPr id="5" name="TextBox 4"/>
          <p:cNvSpPr txBox="1"/>
          <p:nvPr/>
        </p:nvSpPr>
        <p:spPr>
          <a:xfrm>
            <a:off x="12403682" y="2431795"/>
            <a:ext cx="184666" cy="369332"/>
          </a:xfrm>
          <a:prstGeom prst="rect">
            <a:avLst/>
          </a:prstGeom>
          <a:noFill/>
        </p:spPr>
        <p:txBody>
          <a:bodyPr wrap="none" rtlCol="0">
            <a:spAutoFit/>
          </a:bodyPr>
          <a:lstStyle/>
          <a:p>
            <a:endParaRPr lang="en-US" dirty="0"/>
          </a:p>
        </p:txBody>
      </p:sp>
      <p:sp>
        <p:nvSpPr>
          <p:cNvPr id="15" name="Rectangle 14"/>
          <p:cNvSpPr/>
          <p:nvPr/>
        </p:nvSpPr>
        <p:spPr>
          <a:xfrm>
            <a:off x="2359826" y="250757"/>
            <a:ext cx="4630406" cy="451406"/>
          </a:xfrm>
          <a:prstGeom prst="rect">
            <a:avLst/>
          </a:prstGeom>
        </p:spPr>
        <p:txBody>
          <a:bodyPr wrap="none">
            <a:spAutoFit/>
          </a:bodyPr>
          <a:lstStyle/>
          <a:p>
            <a:pPr rtl="1"/>
            <a:r>
              <a:rPr lang="en-US" sz="3500" b="1" baseline="30000" dirty="0">
                <a:solidFill>
                  <a:srgbClr val="FFFFFF"/>
                </a:solidFill>
              </a:rPr>
              <a:t>The way of glutathione as anti-toxic</a:t>
            </a:r>
          </a:p>
        </p:txBody>
      </p:sp>
    </p:spTree>
    <p:extLst>
      <p:ext uri="{BB962C8B-B14F-4D97-AF65-F5344CB8AC3E}">
        <p14:creationId xmlns:p14="http://schemas.microsoft.com/office/powerpoint/2010/main" val="5259216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44000" cy="6707511"/>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9398" y="501355"/>
            <a:ext cx="7889959" cy="1845506"/>
          </a:xfrm>
          <a:prstGeom prst="rect">
            <a:avLst/>
          </a:prstGeom>
        </p:spPr>
      </p:pic>
      <p:sp>
        <p:nvSpPr>
          <p:cNvPr id="7" name="Rectangle 6"/>
          <p:cNvSpPr/>
          <p:nvPr/>
        </p:nvSpPr>
        <p:spPr>
          <a:xfrm>
            <a:off x="649398" y="2617060"/>
            <a:ext cx="7889959" cy="3642022"/>
          </a:xfrm>
          <a:prstGeom prst="rect">
            <a:avLst/>
          </a:prstGeom>
        </p:spPr>
        <p:txBody>
          <a:bodyPr wrap="square">
            <a:spAutoFit/>
          </a:bodyPr>
          <a:lstStyle/>
          <a:p>
            <a:pPr rtl="1"/>
            <a:r>
              <a:rPr lang="it-IT" sz="3000" b="1" baseline="30000" dirty="0" err="1">
                <a:solidFill>
                  <a:srgbClr val="FFFFFF"/>
                </a:solidFill>
              </a:rPr>
              <a:t>Kohjin’s</a:t>
            </a:r>
            <a:r>
              <a:rPr lang="it-IT" sz="3000" b="1" baseline="30000" dirty="0">
                <a:solidFill>
                  <a:srgbClr val="FFFFFF"/>
                </a:solidFill>
              </a:rPr>
              <a:t> L-</a:t>
            </a:r>
            <a:r>
              <a:rPr lang="it-IT" sz="3000" b="1" baseline="30000" dirty="0" err="1">
                <a:solidFill>
                  <a:srgbClr val="FFFFFF"/>
                </a:solidFill>
              </a:rPr>
              <a:t>Glutathione</a:t>
            </a:r>
            <a:r>
              <a:rPr lang="it-IT" sz="3000" b="1" baseline="30000" dirty="0">
                <a:solidFill>
                  <a:srgbClr val="FFFFFF"/>
                </a:solidFill>
              </a:rPr>
              <a:t> </a:t>
            </a:r>
            <a:r>
              <a:rPr lang="it-IT" sz="3000" b="1" baseline="30000" dirty="0" err="1">
                <a:solidFill>
                  <a:srgbClr val="FFFFFF"/>
                </a:solidFill>
              </a:rPr>
              <a:t>is</a:t>
            </a:r>
            <a:r>
              <a:rPr lang="it-IT" sz="3000" b="1" baseline="30000" dirty="0">
                <a:solidFill>
                  <a:srgbClr val="FFFFFF"/>
                </a:solidFill>
              </a:rPr>
              <a:t>‭:‬</a:t>
            </a:r>
          </a:p>
          <a:p>
            <a:pPr rtl="1"/>
            <a:endParaRPr lang="en-US" sz="2600" baseline="30000" dirty="0"/>
          </a:p>
          <a:p>
            <a:pPr marL="285750" indent="-285750" rtl="1">
              <a:buFont typeface="Arial"/>
              <a:buChar char="•"/>
            </a:pPr>
            <a:r>
              <a:rPr lang="ro-RO" sz="2600" baseline="30000" dirty="0"/>
              <a:t>‭</a:t>
            </a:r>
            <a:r>
              <a:rPr lang="ro-RO" sz="2600" baseline="30000" dirty="0" smtClean="0"/>
              <a:t> ‬US </a:t>
            </a:r>
            <a:r>
              <a:rPr lang="ro-RO" sz="2600" baseline="30000" dirty="0"/>
              <a:t>FDA GRAS Notice‭ (#‬GRN 000293‭)‬</a:t>
            </a:r>
          </a:p>
          <a:p>
            <a:pPr marL="285750" indent="-285750" rtl="1">
              <a:buFont typeface="Arial"/>
              <a:buChar char="•"/>
            </a:pPr>
            <a:r>
              <a:rPr lang="en-US" sz="2600" baseline="30000" dirty="0"/>
              <a:t>‭ ‬KOSHER Certified by‭ ‬“OK”</a:t>
            </a:r>
          </a:p>
          <a:p>
            <a:pPr marL="285750" indent="-285750" rtl="1">
              <a:buFont typeface="Arial"/>
              <a:buChar char="•"/>
            </a:pPr>
            <a:r>
              <a:rPr lang="en-US" sz="2600" baseline="30000" dirty="0"/>
              <a:t>‭ ‬HALAL Certified by‭ ‬“MUI”</a:t>
            </a:r>
          </a:p>
          <a:p>
            <a:pPr rtl="1"/>
            <a:r>
              <a:rPr lang="en-US" sz="2600" baseline="30000" dirty="0"/>
              <a:t>‭ (‬For Muslims such as Indonesia‭, ‬Malaysia‭, ‬</a:t>
            </a:r>
            <a:r>
              <a:rPr lang="en-US" sz="2600" baseline="30000" dirty="0" err="1"/>
              <a:t>MiddleEast</a:t>
            </a:r>
            <a:r>
              <a:rPr lang="en-US" sz="2600" baseline="30000" dirty="0"/>
              <a:t>‭)‬</a:t>
            </a:r>
          </a:p>
          <a:p>
            <a:pPr marL="285750" indent="-285750" rtl="1">
              <a:buFont typeface="Arial"/>
              <a:buChar char="•"/>
            </a:pPr>
            <a:r>
              <a:rPr lang="en-US" sz="2600" baseline="30000" dirty="0"/>
              <a:t>‭ ‬Fermented from FDA approved Yeast‭ (‬</a:t>
            </a:r>
            <a:r>
              <a:rPr lang="en-US" sz="2600" baseline="30000" dirty="0" err="1"/>
              <a:t>Tortula</a:t>
            </a:r>
            <a:r>
              <a:rPr lang="en-US" sz="2600" baseline="30000" dirty="0"/>
              <a:t> Yeast‭)‬</a:t>
            </a:r>
          </a:p>
          <a:p>
            <a:pPr marL="285750" indent="-285750" rtl="1">
              <a:buFont typeface="Arial"/>
              <a:buChar char="•"/>
            </a:pPr>
            <a:r>
              <a:rPr lang="en-US" sz="2600" baseline="30000" dirty="0"/>
              <a:t>‭ ‬No adverse report on drug </a:t>
            </a:r>
            <a:r>
              <a:rPr lang="en-US" sz="2600" baseline="30000" dirty="0" smtClean="0"/>
              <a:t>compatibility</a:t>
            </a:r>
          </a:p>
          <a:p>
            <a:pPr marL="285750" indent="-285750" rtl="1">
              <a:buFont typeface="Arial"/>
              <a:buChar char="•"/>
            </a:pPr>
            <a:endParaRPr lang="en-US" sz="2600" baseline="30000" dirty="0"/>
          </a:p>
          <a:p>
            <a:pPr rtl="1"/>
            <a:r>
              <a:rPr lang="fi-FI" sz="3000" b="1" baseline="30000" dirty="0" err="1" smtClean="0">
                <a:solidFill>
                  <a:srgbClr val="FFFFFF"/>
                </a:solidFill>
              </a:rPr>
              <a:t>Kohjin</a:t>
            </a:r>
            <a:r>
              <a:rPr lang="fi-FI" sz="3000" b="1" baseline="30000" dirty="0" smtClean="0">
                <a:solidFill>
                  <a:srgbClr val="FFFFFF"/>
                </a:solidFill>
              </a:rPr>
              <a:t> </a:t>
            </a:r>
            <a:r>
              <a:rPr lang="fi-FI" sz="3000" b="1" baseline="30000" dirty="0" err="1">
                <a:solidFill>
                  <a:srgbClr val="FFFFFF"/>
                </a:solidFill>
              </a:rPr>
              <a:t>is‭</a:t>
            </a:r>
            <a:r>
              <a:rPr lang="fi-FI" sz="3000" b="1" baseline="30000" dirty="0">
                <a:solidFill>
                  <a:srgbClr val="FFFFFF"/>
                </a:solidFill>
              </a:rPr>
              <a:t> :‬</a:t>
            </a:r>
          </a:p>
          <a:p>
            <a:pPr rtl="1"/>
            <a:endParaRPr lang="en-US" sz="2600" baseline="30000" dirty="0" smtClean="0"/>
          </a:p>
          <a:p>
            <a:pPr marL="285750" indent="-285750" rtl="1">
              <a:buFont typeface="Arial"/>
              <a:buChar char="•"/>
            </a:pPr>
            <a:r>
              <a:rPr lang="en-US" sz="2600" baseline="30000" dirty="0" smtClean="0"/>
              <a:t>Leading </a:t>
            </a:r>
            <a:r>
              <a:rPr lang="en-US" sz="2600" baseline="30000" dirty="0"/>
              <a:t>manufacturer of glutathione since 1968</a:t>
            </a:r>
          </a:p>
          <a:p>
            <a:pPr marL="285750" indent="-285750" rtl="1">
              <a:buFont typeface="Arial"/>
              <a:buChar char="•"/>
            </a:pPr>
            <a:r>
              <a:rPr lang="en-US" sz="2600" baseline="30000" dirty="0"/>
              <a:t>‭  ‬ISO Certified/GMP approved</a:t>
            </a:r>
            <a:endParaRPr lang="en-US" sz="2600" dirty="0"/>
          </a:p>
        </p:txBody>
      </p:sp>
    </p:spTree>
    <p:extLst>
      <p:ext uri="{BB962C8B-B14F-4D97-AF65-F5344CB8AC3E}">
        <p14:creationId xmlns:p14="http://schemas.microsoft.com/office/powerpoint/2010/main" val="339693579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9144001" cy="6707512"/>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7" name="Rectangle 6"/>
          <p:cNvSpPr/>
          <p:nvPr/>
        </p:nvSpPr>
        <p:spPr>
          <a:xfrm>
            <a:off x="2564540" y="493938"/>
            <a:ext cx="4095993" cy="502702"/>
          </a:xfrm>
          <a:prstGeom prst="rect">
            <a:avLst/>
          </a:prstGeom>
        </p:spPr>
        <p:txBody>
          <a:bodyPr wrap="none">
            <a:spAutoFit/>
          </a:bodyPr>
          <a:lstStyle/>
          <a:p>
            <a:pPr algn="ctr" rtl="1"/>
            <a:r>
              <a:rPr lang="en-US" sz="4000" b="1" baseline="30000" dirty="0">
                <a:solidFill>
                  <a:srgbClr val="FFFFFF"/>
                </a:solidFill>
              </a:rPr>
              <a:t>The Benefits of Glutathione</a:t>
            </a:r>
          </a:p>
        </p:txBody>
      </p:sp>
    </p:spTree>
    <p:extLst>
      <p:ext uri="{BB962C8B-B14F-4D97-AF65-F5344CB8AC3E}">
        <p14:creationId xmlns:p14="http://schemas.microsoft.com/office/powerpoint/2010/main" val="62078581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0"/>
            <a:ext cx="9144001" cy="6707512"/>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10" name="Rectangle 9"/>
          <p:cNvSpPr/>
          <p:nvPr/>
        </p:nvSpPr>
        <p:spPr>
          <a:xfrm>
            <a:off x="5932849" y="3493238"/>
            <a:ext cx="1366357" cy="348813"/>
          </a:xfrm>
          <a:prstGeom prst="rect">
            <a:avLst/>
          </a:prstGeom>
        </p:spPr>
        <p:txBody>
          <a:bodyPr wrap="none">
            <a:spAutoFit/>
          </a:bodyPr>
          <a:lstStyle/>
          <a:p>
            <a:r>
              <a:rPr lang="en-US" sz="2500" baseline="30000" dirty="0"/>
              <a:t>Brighten  skin</a:t>
            </a:r>
          </a:p>
        </p:txBody>
      </p:sp>
      <p:sp>
        <p:nvSpPr>
          <p:cNvPr id="11" name="Rectangle 10"/>
          <p:cNvSpPr/>
          <p:nvPr/>
        </p:nvSpPr>
        <p:spPr>
          <a:xfrm>
            <a:off x="1638055" y="5821374"/>
            <a:ext cx="2044149" cy="348813"/>
          </a:xfrm>
          <a:prstGeom prst="rect">
            <a:avLst/>
          </a:prstGeom>
        </p:spPr>
        <p:txBody>
          <a:bodyPr wrap="none">
            <a:spAutoFit/>
          </a:bodyPr>
          <a:lstStyle/>
          <a:p>
            <a:pPr rtl="1"/>
            <a:r>
              <a:rPr lang="en-US" sz="2500" baseline="30000" dirty="0"/>
              <a:t>Repairing skin quality</a:t>
            </a:r>
          </a:p>
        </p:txBody>
      </p:sp>
      <p:sp>
        <p:nvSpPr>
          <p:cNvPr id="14" name="Rectangle 13"/>
          <p:cNvSpPr/>
          <p:nvPr/>
        </p:nvSpPr>
        <p:spPr>
          <a:xfrm>
            <a:off x="6277893" y="5806351"/>
            <a:ext cx="699379" cy="348813"/>
          </a:xfrm>
          <a:prstGeom prst="rect">
            <a:avLst/>
          </a:prstGeom>
        </p:spPr>
        <p:txBody>
          <a:bodyPr wrap="none">
            <a:spAutoFit/>
          </a:bodyPr>
          <a:lstStyle/>
          <a:p>
            <a:pPr rtl="1"/>
            <a:r>
              <a:rPr lang="da-DK" sz="2500" baseline="30000" dirty="0" err="1"/>
              <a:t>Detox</a:t>
            </a:r>
            <a:endParaRPr lang="da-DK" sz="2500" baseline="30000" dirty="0"/>
          </a:p>
        </p:txBody>
      </p:sp>
      <p:sp>
        <p:nvSpPr>
          <p:cNvPr id="15" name="Rectangle 14"/>
          <p:cNvSpPr/>
          <p:nvPr/>
        </p:nvSpPr>
        <p:spPr>
          <a:xfrm>
            <a:off x="1921807" y="3487306"/>
            <a:ext cx="1557131" cy="348813"/>
          </a:xfrm>
          <a:prstGeom prst="rect">
            <a:avLst/>
          </a:prstGeom>
        </p:spPr>
        <p:txBody>
          <a:bodyPr wrap="none">
            <a:spAutoFit/>
          </a:bodyPr>
          <a:lstStyle/>
          <a:p>
            <a:pPr rtl="1"/>
            <a:r>
              <a:rPr lang="en-US" sz="2500" baseline="30000" dirty="0"/>
              <a:t>Help recovering</a:t>
            </a:r>
          </a:p>
        </p:txBody>
      </p:sp>
      <p:sp>
        <p:nvSpPr>
          <p:cNvPr id="16" name="Rectangle 15"/>
          <p:cNvSpPr/>
          <p:nvPr/>
        </p:nvSpPr>
        <p:spPr>
          <a:xfrm>
            <a:off x="2754612" y="858706"/>
            <a:ext cx="4095993" cy="502702"/>
          </a:xfrm>
          <a:prstGeom prst="rect">
            <a:avLst/>
          </a:prstGeom>
        </p:spPr>
        <p:txBody>
          <a:bodyPr wrap="none">
            <a:spAutoFit/>
          </a:bodyPr>
          <a:lstStyle/>
          <a:p>
            <a:pPr rtl="1"/>
            <a:r>
              <a:rPr lang="en-US" sz="4000" b="1" baseline="30000" dirty="0">
                <a:solidFill>
                  <a:srgbClr val="FFFFFF"/>
                </a:solidFill>
              </a:rPr>
              <a:t>The Benefits of Glutathione</a:t>
            </a:r>
          </a:p>
        </p:txBody>
      </p:sp>
    </p:spTree>
    <p:extLst>
      <p:ext uri="{BB962C8B-B14F-4D97-AF65-F5344CB8AC3E}">
        <p14:creationId xmlns:p14="http://schemas.microsoft.com/office/powerpoint/2010/main" val="156976597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44001" cy="6707511"/>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7" name="Rectangle 6"/>
          <p:cNvSpPr/>
          <p:nvPr/>
        </p:nvSpPr>
        <p:spPr>
          <a:xfrm>
            <a:off x="770163" y="4637712"/>
            <a:ext cx="7863775" cy="1477328"/>
          </a:xfrm>
          <a:prstGeom prst="rect">
            <a:avLst/>
          </a:prstGeom>
        </p:spPr>
        <p:txBody>
          <a:bodyPr wrap="square">
            <a:spAutoFit/>
          </a:bodyPr>
          <a:lstStyle/>
          <a:p>
            <a:r>
              <a:rPr lang="en-US" sz="2700" b="1" baseline="30000" dirty="0" err="1" smtClean="0">
                <a:solidFill>
                  <a:srgbClr val="000000"/>
                </a:solidFill>
              </a:rPr>
              <a:t>Mibelle</a:t>
            </a:r>
            <a:r>
              <a:rPr lang="en-US" sz="2700" b="1" baseline="30000" dirty="0" smtClean="0">
                <a:solidFill>
                  <a:srgbClr val="000000"/>
                </a:solidFill>
              </a:rPr>
              <a:t> Group’s award and partnership certificates between Biogreen Science and </a:t>
            </a:r>
            <a:r>
              <a:rPr lang="en-US" sz="2700" b="1" baseline="30000" dirty="0" err="1" smtClean="0">
                <a:solidFill>
                  <a:srgbClr val="000000"/>
                </a:solidFill>
              </a:rPr>
              <a:t>Mibelle</a:t>
            </a:r>
            <a:r>
              <a:rPr lang="en-US" sz="2700" b="1" baseline="30000" dirty="0" smtClean="0">
                <a:solidFill>
                  <a:srgbClr val="000000"/>
                </a:solidFill>
              </a:rPr>
              <a:t> Biochemistry</a:t>
            </a:r>
          </a:p>
          <a:p>
            <a:endParaRPr lang="en-US" sz="2700" b="1" baseline="30000" dirty="0">
              <a:solidFill>
                <a:srgbClr val="FFFFFF"/>
              </a:solidFill>
            </a:endParaRPr>
          </a:p>
          <a:p>
            <a:r>
              <a:rPr lang="en-US" sz="2700" baseline="30000" dirty="0">
                <a:solidFill>
                  <a:schemeClr val="bg1"/>
                </a:solidFill>
              </a:rPr>
              <a:t>Those photos above are the proofs that </a:t>
            </a:r>
            <a:r>
              <a:rPr lang="en-US" sz="2700" baseline="30000" dirty="0" err="1">
                <a:solidFill>
                  <a:schemeClr val="bg1"/>
                </a:solidFill>
              </a:rPr>
              <a:t>Mibelle</a:t>
            </a:r>
            <a:r>
              <a:rPr lang="en-US" sz="2700" baseline="30000" dirty="0">
                <a:solidFill>
                  <a:schemeClr val="bg1"/>
                </a:solidFill>
              </a:rPr>
              <a:t> Biochemistry got so many awards and have cooperated with Biogreen </a:t>
            </a:r>
            <a:r>
              <a:rPr lang="en-US" sz="2700" baseline="30000" dirty="0" smtClean="0">
                <a:solidFill>
                  <a:schemeClr val="bg1"/>
                </a:solidFill>
              </a:rPr>
              <a:t>Science</a:t>
            </a:r>
            <a:r>
              <a:rPr lang="en-US" sz="2700" baseline="30000" dirty="0">
                <a:solidFill>
                  <a:schemeClr val="bg1"/>
                </a:solidFill>
              </a:rPr>
              <a:t>.</a:t>
            </a:r>
            <a:endParaRPr lang="en-US" sz="2700" dirty="0">
              <a:solidFill>
                <a:schemeClr val="bg1"/>
              </a:solidFill>
            </a:endParaRPr>
          </a:p>
        </p:txBody>
      </p:sp>
      <p:sp>
        <p:nvSpPr>
          <p:cNvPr id="8" name="Rectangle 7"/>
          <p:cNvSpPr/>
          <p:nvPr/>
        </p:nvSpPr>
        <p:spPr>
          <a:xfrm>
            <a:off x="4009344" y="562682"/>
            <a:ext cx="1317120" cy="502702"/>
          </a:xfrm>
          <a:prstGeom prst="rect">
            <a:avLst/>
          </a:prstGeom>
        </p:spPr>
        <p:txBody>
          <a:bodyPr wrap="none">
            <a:spAutoFit/>
          </a:bodyPr>
          <a:lstStyle/>
          <a:p>
            <a:pPr algn="ctr" rtl="1"/>
            <a:r>
              <a:rPr lang="en-US" sz="4000" b="1" baseline="30000" dirty="0">
                <a:solidFill>
                  <a:srgbClr val="FFFFFF"/>
                </a:solidFill>
              </a:rPr>
              <a:t>AWARD</a:t>
            </a:r>
          </a:p>
        </p:txBody>
      </p:sp>
    </p:spTree>
    <p:extLst>
      <p:ext uri="{BB962C8B-B14F-4D97-AF65-F5344CB8AC3E}">
        <p14:creationId xmlns:p14="http://schemas.microsoft.com/office/powerpoint/2010/main" val="262993763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32655" cy="6525317"/>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sp>
        <p:nvSpPr>
          <p:cNvPr id="6" name="Rectangle 5"/>
          <p:cNvSpPr/>
          <p:nvPr/>
        </p:nvSpPr>
        <p:spPr>
          <a:xfrm>
            <a:off x="3720514" y="299665"/>
            <a:ext cx="1793345" cy="502702"/>
          </a:xfrm>
          <a:prstGeom prst="rect">
            <a:avLst/>
          </a:prstGeom>
        </p:spPr>
        <p:txBody>
          <a:bodyPr wrap="none">
            <a:spAutoFit/>
          </a:bodyPr>
          <a:lstStyle/>
          <a:p>
            <a:pPr rtl="1"/>
            <a:r>
              <a:rPr lang="de-DE" sz="4000" b="1" baseline="30000" dirty="0" err="1">
                <a:solidFill>
                  <a:srgbClr val="FFFFFF"/>
                </a:solidFill>
              </a:rPr>
              <a:t>Ingredients</a:t>
            </a:r>
            <a:endParaRPr lang="de-DE" sz="4000" b="1" baseline="30000" dirty="0">
              <a:solidFill>
                <a:srgbClr val="FFFFFF"/>
              </a:solidFill>
            </a:endParaRPr>
          </a:p>
        </p:txBody>
      </p:sp>
    </p:spTree>
    <p:extLst>
      <p:ext uri="{BB962C8B-B14F-4D97-AF65-F5344CB8AC3E}">
        <p14:creationId xmlns:p14="http://schemas.microsoft.com/office/powerpoint/2010/main" val="234051686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0"/>
            <a:ext cx="9168501" cy="6984656"/>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13650" y="540399"/>
            <a:ext cx="2759108" cy="5925812"/>
          </a:xfrm>
          <a:prstGeom prst="rect">
            <a:avLst/>
          </a:prstGeom>
        </p:spPr>
      </p:pic>
    </p:spTree>
    <p:extLst>
      <p:ext uri="{BB962C8B-B14F-4D97-AF65-F5344CB8AC3E}">
        <p14:creationId xmlns:p14="http://schemas.microsoft.com/office/powerpoint/2010/main" val="304080068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4" name="Picture 3"/>
          <p:cNvPicPr>
            <a:picLocks noChangeAspect="1"/>
          </p:cNvPicPr>
          <p:nvPr/>
        </p:nvPicPr>
        <p:blipFill>
          <a:blip r:embed="rId3"/>
          <a:stretch>
            <a:fillRect/>
          </a:stretch>
        </p:blipFill>
        <p:spPr>
          <a:xfrm>
            <a:off x="-31451" y="6356370"/>
            <a:ext cx="9199951" cy="501630"/>
          </a:xfrm>
          <a:prstGeom prst="rect">
            <a:avLst/>
          </a:prstGeom>
        </p:spPr>
      </p:pic>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934905" y="375119"/>
            <a:ext cx="4077136" cy="2110716"/>
          </a:xfrm>
          <a:prstGeom prst="rect">
            <a:avLst/>
          </a:prstGeom>
        </p:spPr>
      </p:pic>
      <p:sp>
        <p:nvSpPr>
          <p:cNvPr id="7" name="Rectangle 6"/>
          <p:cNvSpPr/>
          <p:nvPr/>
        </p:nvSpPr>
        <p:spPr>
          <a:xfrm>
            <a:off x="4934905" y="2776284"/>
            <a:ext cx="7631553" cy="3380412"/>
          </a:xfrm>
          <a:prstGeom prst="rect">
            <a:avLst/>
          </a:prstGeom>
        </p:spPr>
        <p:txBody>
          <a:bodyPr wrap="square">
            <a:spAutoFit/>
          </a:bodyPr>
          <a:lstStyle/>
          <a:p>
            <a:pPr rtl="1"/>
            <a:r>
              <a:rPr lang="en-US" sz="2300" dirty="0" smtClean="0">
                <a:solidFill>
                  <a:srgbClr val="FFFF00"/>
                </a:solidFill>
              </a:rPr>
              <a:t>What </a:t>
            </a:r>
            <a:r>
              <a:rPr lang="en-US" sz="2300" dirty="0">
                <a:solidFill>
                  <a:srgbClr val="FFFF00"/>
                </a:solidFill>
              </a:rPr>
              <a:t>are the advantages </a:t>
            </a:r>
            <a:endParaRPr lang="en-US" sz="2300" dirty="0" smtClean="0">
              <a:solidFill>
                <a:srgbClr val="FFFF00"/>
              </a:solidFill>
            </a:endParaRPr>
          </a:p>
          <a:p>
            <a:pPr rtl="1"/>
            <a:r>
              <a:rPr lang="en-US" sz="2300" dirty="0" smtClean="0">
                <a:solidFill>
                  <a:srgbClr val="FFFF00"/>
                </a:solidFill>
              </a:rPr>
              <a:t>of </a:t>
            </a:r>
            <a:r>
              <a:rPr lang="en-US" sz="2300" dirty="0">
                <a:solidFill>
                  <a:srgbClr val="FFFF00"/>
                </a:solidFill>
              </a:rPr>
              <a:t>KSM - 66 :</a:t>
            </a:r>
          </a:p>
          <a:p>
            <a:pPr rtl="1"/>
            <a:endParaRPr lang="en-US" sz="2200" baseline="30000" dirty="0">
              <a:solidFill>
                <a:schemeClr val="bg1"/>
              </a:solidFill>
            </a:endParaRPr>
          </a:p>
          <a:p>
            <a:pPr rtl="1"/>
            <a:r>
              <a:rPr lang="en-US" sz="1700" dirty="0">
                <a:solidFill>
                  <a:schemeClr val="bg1"/>
                </a:solidFill>
              </a:rPr>
              <a:t>- All active components are </a:t>
            </a:r>
            <a:r>
              <a:rPr lang="en-US" sz="1700" dirty="0" smtClean="0">
                <a:solidFill>
                  <a:schemeClr val="bg1"/>
                </a:solidFill>
              </a:rPr>
              <a:t>integrated.</a:t>
            </a:r>
            <a:endParaRPr lang="en-US" sz="1700" dirty="0">
              <a:solidFill>
                <a:schemeClr val="bg1"/>
              </a:solidFill>
            </a:endParaRPr>
          </a:p>
          <a:p>
            <a:pPr rtl="1"/>
            <a:r>
              <a:rPr lang="en-US" sz="1700" dirty="0" smtClean="0">
                <a:solidFill>
                  <a:schemeClr val="bg1"/>
                </a:solidFill>
              </a:rPr>
              <a:t>- Active </a:t>
            </a:r>
            <a:r>
              <a:rPr lang="en-US" sz="1700" dirty="0">
                <a:solidFill>
                  <a:schemeClr val="bg1"/>
                </a:solidFill>
              </a:rPr>
              <a:t>component: Standard </a:t>
            </a:r>
            <a:r>
              <a:rPr lang="en-US" sz="1700" dirty="0" err="1">
                <a:solidFill>
                  <a:schemeClr val="bg1"/>
                </a:solidFill>
              </a:rPr>
              <a:t>withanolide</a:t>
            </a:r>
            <a:r>
              <a:rPr lang="en-US" sz="1700" dirty="0">
                <a:solidFill>
                  <a:schemeClr val="bg1"/>
                </a:solidFill>
              </a:rPr>
              <a:t> </a:t>
            </a:r>
            <a:endParaRPr lang="en-US" sz="1700" dirty="0" smtClean="0">
              <a:solidFill>
                <a:schemeClr val="bg1"/>
              </a:solidFill>
            </a:endParaRPr>
          </a:p>
          <a:p>
            <a:pPr rtl="1"/>
            <a:r>
              <a:rPr lang="en-US" sz="1700" dirty="0" smtClean="0">
                <a:solidFill>
                  <a:schemeClr val="bg1"/>
                </a:solidFill>
              </a:rPr>
              <a:t>above </a:t>
            </a:r>
            <a:r>
              <a:rPr lang="en-US" sz="1700" dirty="0">
                <a:solidFill>
                  <a:schemeClr val="bg1"/>
                </a:solidFill>
              </a:rPr>
              <a:t>5%</a:t>
            </a:r>
          </a:p>
          <a:p>
            <a:pPr rtl="1"/>
            <a:r>
              <a:rPr lang="en-US" sz="1700" dirty="0">
                <a:solidFill>
                  <a:schemeClr val="bg1"/>
                </a:solidFill>
              </a:rPr>
              <a:t>- Has its own land so 100% organic</a:t>
            </a:r>
          </a:p>
          <a:p>
            <a:pPr rtl="1"/>
            <a:r>
              <a:rPr lang="en-US" sz="1700" dirty="0">
                <a:solidFill>
                  <a:schemeClr val="bg1"/>
                </a:solidFill>
              </a:rPr>
              <a:t>- Does not smell bad</a:t>
            </a:r>
          </a:p>
          <a:p>
            <a:pPr rtl="1"/>
            <a:r>
              <a:rPr lang="en-US" sz="1700" dirty="0">
                <a:solidFill>
                  <a:schemeClr val="bg1"/>
                </a:solidFill>
              </a:rPr>
              <a:t>- Chemicals FREE</a:t>
            </a:r>
          </a:p>
          <a:p>
            <a:pPr rtl="1"/>
            <a:r>
              <a:rPr lang="en-US" sz="1700" dirty="0">
                <a:solidFill>
                  <a:schemeClr val="bg1"/>
                </a:solidFill>
              </a:rPr>
              <a:t>- GRAS certified!</a:t>
            </a:r>
          </a:p>
          <a:p>
            <a:pPr rtl="1"/>
            <a:r>
              <a:rPr lang="sk-SK" sz="1700" dirty="0">
                <a:solidFill>
                  <a:schemeClr val="bg1"/>
                </a:solidFill>
              </a:rPr>
              <a:t>- Alcohol Free</a:t>
            </a:r>
          </a:p>
          <a:p>
            <a:pPr rtl="1"/>
            <a:r>
              <a:rPr lang="en-US" sz="1700" dirty="0">
                <a:solidFill>
                  <a:schemeClr val="bg1"/>
                </a:solidFill>
              </a:rPr>
              <a:t>- NON GMP, Halal and Vegetarian certified</a:t>
            </a:r>
          </a:p>
        </p:txBody>
      </p:sp>
      <p:sp>
        <p:nvSpPr>
          <p:cNvPr id="2" name="Rectangle 1"/>
          <p:cNvSpPr/>
          <p:nvPr/>
        </p:nvSpPr>
        <p:spPr>
          <a:xfrm>
            <a:off x="570135" y="334589"/>
            <a:ext cx="3987933" cy="1877437"/>
          </a:xfrm>
          <a:prstGeom prst="rect">
            <a:avLst/>
          </a:prstGeom>
        </p:spPr>
        <p:txBody>
          <a:bodyPr wrap="square">
            <a:spAutoFit/>
          </a:bodyPr>
          <a:lstStyle/>
          <a:p>
            <a:pPr algn="r">
              <a:lnSpc>
                <a:spcPct val="120000"/>
              </a:lnSpc>
            </a:pPr>
            <a:r>
              <a:rPr lang="en-US" sz="3000" baseline="30000" dirty="0">
                <a:solidFill>
                  <a:srgbClr val="FFFF00"/>
                </a:solidFill>
                <a:latin typeface="Arial"/>
                <a:cs typeface="Arial"/>
              </a:rPr>
              <a:t>Miracle Herb : </a:t>
            </a:r>
            <a:r>
              <a:rPr lang="en-US" sz="3000" baseline="30000" dirty="0" err="1" smtClean="0">
                <a:solidFill>
                  <a:srgbClr val="FFFF00"/>
                </a:solidFill>
                <a:latin typeface="Arial"/>
                <a:cs typeface="Arial"/>
              </a:rPr>
              <a:t>Ashwagandha</a:t>
            </a:r>
            <a:r>
              <a:rPr lang="en-US" sz="3000" baseline="30000" dirty="0" smtClean="0">
                <a:solidFill>
                  <a:srgbClr val="FFFF00"/>
                </a:solidFill>
                <a:latin typeface="Arial"/>
                <a:cs typeface="Arial"/>
              </a:rPr>
              <a:t> </a:t>
            </a:r>
          </a:p>
          <a:p>
            <a:pPr algn="r">
              <a:lnSpc>
                <a:spcPct val="120000"/>
              </a:lnSpc>
            </a:pPr>
            <a:r>
              <a:rPr lang="en-US" sz="2600" baseline="30000" dirty="0" smtClean="0">
                <a:solidFill>
                  <a:schemeClr val="bg1"/>
                </a:solidFill>
                <a:latin typeface="Arial"/>
                <a:cs typeface="Arial"/>
              </a:rPr>
              <a:t>(</a:t>
            </a:r>
            <a:r>
              <a:rPr lang="en-US" sz="2600" baseline="30000" dirty="0" err="1">
                <a:solidFill>
                  <a:schemeClr val="bg1"/>
                </a:solidFill>
                <a:latin typeface="Arial"/>
                <a:cs typeface="Arial"/>
              </a:rPr>
              <a:t>Withania</a:t>
            </a:r>
            <a:r>
              <a:rPr lang="en-US" sz="2600" baseline="30000" dirty="0">
                <a:solidFill>
                  <a:schemeClr val="bg1"/>
                </a:solidFill>
                <a:latin typeface="Arial"/>
                <a:cs typeface="Arial"/>
              </a:rPr>
              <a:t> </a:t>
            </a:r>
            <a:r>
              <a:rPr lang="en-US" sz="2600" baseline="30000" dirty="0" err="1">
                <a:solidFill>
                  <a:schemeClr val="bg1"/>
                </a:solidFill>
                <a:latin typeface="Arial"/>
                <a:cs typeface="Arial"/>
              </a:rPr>
              <a:t>Samnifera</a:t>
            </a:r>
            <a:r>
              <a:rPr lang="en-US" sz="2600" baseline="30000" dirty="0" smtClean="0">
                <a:solidFill>
                  <a:schemeClr val="bg1"/>
                </a:solidFill>
                <a:latin typeface="Arial"/>
                <a:cs typeface="Arial"/>
              </a:rPr>
              <a:t>)</a:t>
            </a:r>
          </a:p>
          <a:p>
            <a:pPr algn="r">
              <a:lnSpc>
                <a:spcPct val="80000"/>
              </a:lnSpc>
            </a:pPr>
            <a:endParaRPr lang="en-US" sz="2400" baseline="30000" dirty="0">
              <a:solidFill>
                <a:schemeClr val="bg1"/>
              </a:solidFill>
            </a:endParaRPr>
          </a:p>
          <a:p>
            <a:pPr algn="r">
              <a:lnSpc>
                <a:spcPct val="80000"/>
              </a:lnSpc>
            </a:pPr>
            <a:endParaRPr lang="en-US" sz="2400" baseline="30000" dirty="0" smtClean="0">
              <a:solidFill>
                <a:schemeClr val="bg1"/>
              </a:solidFill>
            </a:endParaRPr>
          </a:p>
          <a:p>
            <a:pPr algn="r">
              <a:lnSpc>
                <a:spcPct val="80000"/>
              </a:lnSpc>
            </a:pPr>
            <a:r>
              <a:rPr lang="en-US" sz="2400" baseline="30000" dirty="0">
                <a:solidFill>
                  <a:schemeClr val="bg1"/>
                </a:solidFill>
              </a:rPr>
              <a:t/>
            </a:r>
            <a:br>
              <a:rPr lang="en-US" sz="2400" baseline="30000" dirty="0">
                <a:solidFill>
                  <a:schemeClr val="bg1"/>
                </a:solidFill>
              </a:rPr>
            </a:br>
            <a:r>
              <a:rPr lang="en-US" sz="2400" baseline="30000" dirty="0">
                <a:solidFill>
                  <a:schemeClr val="bg1"/>
                </a:solidFill>
              </a:rPr>
              <a:t/>
            </a:r>
            <a:br>
              <a:rPr lang="en-US" sz="2400" baseline="30000" dirty="0">
                <a:solidFill>
                  <a:schemeClr val="bg1"/>
                </a:solidFill>
              </a:rPr>
            </a:br>
            <a:endParaRPr lang="en-US" sz="2400" dirty="0"/>
          </a:p>
        </p:txBody>
      </p:sp>
      <p:sp>
        <p:nvSpPr>
          <p:cNvPr id="3" name="Rectangle 2"/>
          <p:cNvSpPr/>
          <p:nvPr/>
        </p:nvSpPr>
        <p:spPr>
          <a:xfrm>
            <a:off x="1150370" y="1427434"/>
            <a:ext cx="3407698" cy="3139321"/>
          </a:xfrm>
          <a:prstGeom prst="rect">
            <a:avLst/>
          </a:prstGeom>
        </p:spPr>
        <p:txBody>
          <a:bodyPr wrap="square">
            <a:spAutoFit/>
          </a:bodyPr>
          <a:lstStyle/>
          <a:p>
            <a:pPr marL="342900" indent="-342900">
              <a:buFont typeface="Arial"/>
              <a:buChar char="•"/>
            </a:pPr>
            <a:r>
              <a:rPr lang="en-US" dirty="0" err="1" smtClean="0">
                <a:solidFill>
                  <a:schemeClr val="bg1"/>
                </a:solidFill>
              </a:rPr>
              <a:t>Ashwagandha</a:t>
            </a:r>
            <a:r>
              <a:rPr lang="en-US" dirty="0" smtClean="0">
                <a:solidFill>
                  <a:schemeClr val="bg1"/>
                </a:solidFill>
              </a:rPr>
              <a:t> </a:t>
            </a:r>
            <a:r>
              <a:rPr lang="en-US" dirty="0">
                <a:solidFill>
                  <a:schemeClr val="bg1"/>
                </a:solidFill>
              </a:rPr>
              <a:t>is herbal plants that has been used in ancient </a:t>
            </a:r>
            <a:r>
              <a:rPr lang="en-US" dirty="0" smtClean="0">
                <a:solidFill>
                  <a:schemeClr val="bg1"/>
                </a:solidFill>
              </a:rPr>
              <a:t>Indian with </a:t>
            </a:r>
            <a:r>
              <a:rPr lang="en-US" dirty="0" err="1">
                <a:solidFill>
                  <a:schemeClr val="bg1"/>
                </a:solidFill>
              </a:rPr>
              <a:t>Ayur</a:t>
            </a:r>
            <a:r>
              <a:rPr lang="en-US" dirty="0">
                <a:solidFill>
                  <a:schemeClr val="bg1"/>
                </a:solidFill>
              </a:rPr>
              <a:t> Veda holy book</a:t>
            </a:r>
            <a:r>
              <a:rPr lang="en-US" dirty="0" smtClean="0">
                <a:solidFill>
                  <a:schemeClr val="bg1"/>
                </a:solidFill>
              </a:rPr>
              <a:t>.</a:t>
            </a:r>
          </a:p>
          <a:p>
            <a:pPr marL="342900" indent="-342900">
              <a:buFont typeface="Arial"/>
              <a:buChar char="•"/>
            </a:pPr>
            <a:endParaRPr lang="en-US" dirty="0" smtClean="0">
              <a:solidFill>
                <a:schemeClr val="bg1"/>
              </a:solidFill>
            </a:endParaRPr>
          </a:p>
          <a:p>
            <a:pPr marL="285750" indent="-285750">
              <a:buFont typeface="Arial"/>
              <a:buChar char="•"/>
            </a:pPr>
            <a:r>
              <a:rPr lang="en-US" dirty="0" smtClean="0">
                <a:solidFill>
                  <a:schemeClr val="bg1"/>
                </a:solidFill>
              </a:rPr>
              <a:t>Strong </a:t>
            </a:r>
            <a:r>
              <a:rPr lang="en-US" dirty="0" err="1">
                <a:solidFill>
                  <a:schemeClr val="bg1"/>
                </a:solidFill>
              </a:rPr>
              <a:t>adaptogen</a:t>
            </a:r>
            <a:r>
              <a:rPr lang="en-US" dirty="0">
                <a:solidFill>
                  <a:schemeClr val="bg1"/>
                </a:solidFill>
              </a:rPr>
              <a:t> function which can return the stability. (</a:t>
            </a:r>
            <a:r>
              <a:rPr lang="en-US" dirty="0" err="1">
                <a:solidFill>
                  <a:schemeClr val="bg1"/>
                </a:solidFill>
              </a:rPr>
              <a:t>Homeostatis</a:t>
            </a:r>
            <a:r>
              <a:rPr lang="en-US" dirty="0" smtClean="0">
                <a:solidFill>
                  <a:schemeClr val="bg1"/>
                </a:solidFill>
              </a:rPr>
              <a:t>)</a:t>
            </a:r>
          </a:p>
          <a:p>
            <a:pPr marL="285750" indent="-285750">
              <a:buFont typeface="Arial"/>
              <a:buChar char="•"/>
            </a:pPr>
            <a:r>
              <a:rPr lang="en-US" dirty="0">
                <a:solidFill>
                  <a:schemeClr val="bg1"/>
                </a:solidFill>
              </a:rPr>
              <a:t/>
            </a:r>
            <a:br>
              <a:rPr lang="en-US" dirty="0">
                <a:solidFill>
                  <a:schemeClr val="bg1"/>
                </a:solidFill>
              </a:rPr>
            </a:br>
            <a:r>
              <a:rPr lang="pl-PL" dirty="0" err="1" smtClean="0">
                <a:solidFill>
                  <a:schemeClr val="bg1"/>
                </a:solidFill>
              </a:rPr>
              <a:t>Ashwagandha</a:t>
            </a:r>
            <a:r>
              <a:rPr lang="pl-PL" dirty="0" smtClean="0">
                <a:solidFill>
                  <a:schemeClr val="bg1"/>
                </a:solidFill>
              </a:rPr>
              <a:t> </a:t>
            </a:r>
            <a:r>
              <a:rPr lang="pl-PL" dirty="0">
                <a:solidFill>
                  <a:schemeClr val="bg1"/>
                </a:solidFill>
              </a:rPr>
              <a:t>KSM -</a:t>
            </a:r>
            <a:r>
              <a:rPr lang="pl-PL" dirty="0" smtClean="0">
                <a:solidFill>
                  <a:schemeClr val="bg1"/>
                </a:solidFill>
              </a:rPr>
              <a:t>66</a:t>
            </a:r>
            <a:r>
              <a:rPr lang="pl-PL" dirty="0">
                <a:solidFill>
                  <a:schemeClr val="bg1"/>
                </a:solidFill>
              </a:rPr>
              <a:t/>
            </a:r>
            <a:br>
              <a:rPr lang="pl-PL" dirty="0">
                <a:solidFill>
                  <a:schemeClr val="bg1"/>
                </a:solidFill>
              </a:rPr>
            </a:br>
            <a:endParaRPr lang="en-US" dirty="0"/>
          </a:p>
        </p:txBody>
      </p:sp>
    </p:spTree>
    <p:extLst>
      <p:ext uri="{BB962C8B-B14F-4D97-AF65-F5344CB8AC3E}">
        <p14:creationId xmlns:p14="http://schemas.microsoft.com/office/powerpoint/2010/main" val="398899580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28" y="-1843"/>
            <a:ext cx="9175588" cy="6716300"/>
          </a:xfrm>
          <a:prstGeom prst="rect">
            <a:avLst/>
          </a:prstGeom>
        </p:spPr>
      </p:pic>
      <p:pic>
        <p:nvPicPr>
          <p:cNvPr id="4" name="Picture 3"/>
          <p:cNvPicPr>
            <a:picLocks noChangeAspect="1"/>
          </p:cNvPicPr>
          <p:nvPr/>
        </p:nvPicPr>
        <p:blipFill>
          <a:blip r:embed="rId3"/>
          <a:stretch>
            <a:fillRect/>
          </a:stretch>
        </p:blipFill>
        <p:spPr>
          <a:xfrm>
            <a:off x="-1" y="6356370"/>
            <a:ext cx="9144001" cy="501630"/>
          </a:xfrm>
          <a:prstGeom prst="rect">
            <a:avLst/>
          </a:prstGeom>
        </p:spPr>
      </p:pic>
      <p:pic>
        <p:nvPicPr>
          <p:cNvPr id="6" name="Picture 5"/>
          <p:cNvPicPr>
            <a:picLocks noChangeAspect="1"/>
          </p:cNvPicPr>
          <p:nvPr/>
        </p:nvPicPr>
        <p:blipFill>
          <a:blip r:embed="rId3"/>
          <a:stretch>
            <a:fillRect/>
          </a:stretch>
        </p:blipFill>
        <p:spPr>
          <a:xfrm>
            <a:off x="-31451" y="6356370"/>
            <a:ext cx="9199951" cy="501630"/>
          </a:xfrm>
          <a:prstGeom prst="rect">
            <a:avLst/>
          </a:prstGeom>
        </p:spPr>
      </p:pic>
      <p:sp>
        <p:nvSpPr>
          <p:cNvPr id="9" name="Rectangle 8"/>
          <p:cNvSpPr/>
          <p:nvPr/>
        </p:nvSpPr>
        <p:spPr>
          <a:xfrm>
            <a:off x="2864487" y="862291"/>
            <a:ext cx="5584114" cy="369332"/>
          </a:xfrm>
          <a:prstGeom prst="rect">
            <a:avLst/>
          </a:prstGeom>
        </p:spPr>
        <p:txBody>
          <a:bodyPr wrap="square">
            <a:spAutoFit/>
          </a:bodyPr>
          <a:lstStyle/>
          <a:p>
            <a:r>
              <a:rPr lang="en-US" sz="2700" baseline="30000" dirty="0">
                <a:solidFill>
                  <a:srgbClr val="FFFFFF"/>
                </a:solidFill>
              </a:rPr>
              <a:t>Part of bodies that influenced </a:t>
            </a:r>
            <a:r>
              <a:rPr lang="en-US" sz="2700" baseline="30000" dirty="0" smtClean="0">
                <a:solidFill>
                  <a:srgbClr val="FFFFFF"/>
                </a:solidFill>
              </a:rPr>
              <a:t>by </a:t>
            </a:r>
            <a:r>
              <a:rPr lang="en-US" sz="2700" baseline="30000" dirty="0">
                <a:solidFill>
                  <a:srgbClr val="FFFFFF"/>
                </a:solidFill>
              </a:rPr>
              <a:t>Testosterone</a:t>
            </a:r>
          </a:p>
        </p:txBody>
      </p:sp>
      <p:sp>
        <p:nvSpPr>
          <p:cNvPr id="10" name="Rectangle 9"/>
          <p:cNvSpPr/>
          <p:nvPr/>
        </p:nvSpPr>
        <p:spPr>
          <a:xfrm>
            <a:off x="2517514" y="466199"/>
            <a:ext cx="5246078" cy="451406"/>
          </a:xfrm>
          <a:prstGeom prst="rect">
            <a:avLst/>
          </a:prstGeom>
        </p:spPr>
        <p:txBody>
          <a:bodyPr wrap="square">
            <a:spAutoFit/>
          </a:bodyPr>
          <a:lstStyle/>
          <a:p>
            <a:pPr algn="ctr"/>
            <a:r>
              <a:rPr lang="en-US" sz="3500" baseline="30000" dirty="0" smtClean="0">
                <a:solidFill>
                  <a:srgbClr val="FFFF00"/>
                </a:solidFill>
              </a:rPr>
              <a:t>WHY YOU NEED more TESTOTERONE ?</a:t>
            </a:r>
            <a:endParaRPr lang="en-US" sz="3500" baseline="30000" dirty="0">
              <a:solidFill>
                <a:srgbClr val="FFFF00"/>
              </a:solidFill>
            </a:endParaRPr>
          </a:p>
        </p:txBody>
      </p:sp>
      <p:sp>
        <p:nvSpPr>
          <p:cNvPr id="12" name="Rectangle 11"/>
          <p:cNvSpPr/>
          <p:nvPr/>
        </p:nvSpPr>
        <p:spPr>
          <a:xfrm>
            <a:off x="4064429" y="2184336"/>
            <a:ext cx="617815" cy="369332"/>
          </a:xfrm>
          <a:prstGeom prst="rect">
            <a:avLst/>
          </a:prstGeom>
        </p:spPr>
        <p:txBody>
          <a:bodyPr wrap="none">
            <a:spAutoFit/>
          </a:bodyPr>
          <a:lstStyle/>
          <a:p>
            <a:pPr algn="ctr"/>
            <a:r>
              <a:rPr lang="en-US" sz="2700" baseline="30000" dirty="0" smtClean="0">
                <a:solidFill>
                  <a:srgbClr val="FFFFFF"/>
                </a:solidFill>
              </a:rPr>
              <a:t>SKIN</a:t>
            </a:r>
            <a:endParaRPr lang="en-US" sz="2700" baseline="30000" dirty="0">
              <a:solidFill>
                <a:srgbClr val="FFFFFF"/>
              </a:solidFill>
            </a:endParaRPr>
          </a:p>
        </p:txBody>
      </p:sp>
      <p:sp>
        <p:nvSpPr>
          <p:cNvPr id="13" name="Rectangle 12"/>
          <p:cNvSpPr/>
          <p:nvPr/>
        </p:nvSpPr>
        <p:spPr>
          <a:xfrm>
            <a:off x="6854213" y="2204446"/>
            <a:ext cx="776287" cy="369332"/>
          </a:xfrm>
          <a:prstGeom prst="rect">
            <a:avLst/>
          </a:prstGeom>
        </p:spPr>
        <p:txBody>
          <a:bodyPr wrap="none">
            <a:spAutoFit/>
          </a:bodyPr>
          <a:lstStyle/>
          <a:p>
            <a:pPr algn="ctr"/>
            <a:r>
              <a:rPr lang="en-US" sz="2700" baseline="30000" dirty="0" smtClean="0">
                <a:solidFill>
                  <a:srgbClr val="FFFFFF"/>
                </a:solidFill>
              </a:rPr>
              <a:t>BRAIN</a:t>
            </a:r>
            <a:endParaRPr lang="en-US" sz="2700" baseline="30000" dirty="0">
              <a:solidFill>
                <a:srgbClr val="FFFFFF"/>
              </a:solidFill>
            </a:endParaRPr>
          </a:p>
        </p:txBody>
      </p:sp>
      <p:sp>
        <p:nvSpPr>
          <p:cNvPr id="14" name="Rectangle 13"/>
          <p:cNvSpPr/>
          <p:nvPr/>
        </p:nvSpPr>
        <p:spPr>
          <a:xfrm>
            <a:off x="7329668" y="3013509"/>
            <a:ext cx="969023" cy="369332"/>
          </a:xfrm>
          <a:prstGeom prst="rect">
            <a:avLst/>
          </a:prstGeom>
        </p:spPr>
        <p:txBody>
          <a:bodyPr wrap="none">
            <a:spAutoFit/>
          </a:bodyPr>
          <a:lstStyle/>
          <a:p>
            <a:pPr algn="ctr"/>
            <a:r>
              <a:rPr lang="en-US" sz="2700" baseline="30000" dirty="0" smtClean="0">
                <a:solidFill>
                  <a:srgbClr val="FFFFFF"/>
                </a:solidFill>
              </a:rPr>
              <a:t>MUSCLE</a:t>
            </a:r>
            <a:endParaRPr lang="en-US" sz="2700" baseline="30000" dirty="0">
              <a:solidFill>
                <a:srgbClr val="FFFFFF"/>
              </a:solidFill>
            </a:endParaRPr>
          </a:p>
        </p:txBody>
      </p:sp>
      <p:sp>
        <p:nvSpPr>
          <p:cNvPr id="15" name="Rectangle 14"/>
          <p:cNvSpPr/>
          <p:nvPr/>
        </p:nvSpPr>
        <p:spPr>
          <a:xfrm>
            <a:off x="3618674" y="3220721"/>
            <a:ext cx="763438" cy="369332"/>
          </a:xfrm>
          <a:prstGeom prst="rect">
            <a:avLst/>
          </a:prstGeom>
        </p:spPr>
        <p:txBody>
          <a:bodyPr wrap="none">
            <a:spAutoFit/>
          </a:bodyPr>
          <a:lstStyle/>
          <a:p>
            <a:pPr algn="ctr"/>
            <a:r>
              <a:rPr lang="en-US" sz="2700" baseline="30000" dirty="0" smtClean="0">
                <a:solidFill>
                  <a:srgbClr val="FFFFFF"/>
                </a:solidFill>
              </a:rPr>
              <a:t>LEVER</a:t>
            </a:r>
            <a:endParaRPr lang="en-US" sz="2700" baseline="30000" dirty="0">
              <a:solidFill>
                <a:srgbClr val="FFFFFF"/>
              </a:solidFill>
            </a:endParaRPr>
          </a:p>
        </p:txBody>
      </p:sp>
      <p:sp>
        <p:nvSpPr>
          <p:cNvPr id="16" name="Rectangle 15"/>
          <p:cNvSpPr/>
          <p:nvPr/>
        </p:nvSpPr>
        <p:spPr>
          <a:xfrm>
            <a:off x="7123456" y="3780946"/>
            <a:ext cx="878967" cy="369332"/>
          </a:xfrm>
          <a:prstGeom prst="rect">
            <a:avLst/>
          </a:prstGeom>
        </p:spPr>
        <p:txBody>
          <a:bodyPr wrap="none">
            <a:spAutoFit/>
          </a:bodyPr>
          <a:lstStyle/>
          <a:p>
            <a:pPr algn="ctr"/>
            <a:r>
              <a:rPr lang="en-US" sz="2700" baseline="30000" dirty="0" smtClean="0">
                <a:solidFill>
                  <a:srgbClr val="FFFFFF"/>
                </a:solidFill>
              </a:rPr>
              <a:t>KIDNEY</a:t>
            </a:r>
            <a:endParaRPr lang="en-US" sz="2700" baseline="30000" dirty="0">
              <a:solidFill>
                <a:srgbClr val="FFFFFF"/>
              </a:solidFill>
            </a:endParaRPr>
          </a:p>
        </p:txBody>
      </p:sp>
      <p:sp>
        <p:nvSpPr>
          <p:cNvPr id="17" name="Rectangle 16"/>
          <p:cNvSpPr/>
          <p:nvPr/>
        </p:nvSpPr>
        <p:spPr>
          <a:xfrm>
            <a:off x="3230237" y="4338552"/>
            <a:ext cx="1505540" cy="646331"/>
          </a:xfrm>
          <a:prstGeom prst="rect">
            <a:avLst/>
          </a:prstGeom>
        </p:spPr>
        <p:txBody>
          <a:bodyPr wrap="none">
            <a:spAutoFit/>
          </a:bodyPr>
          <a:lstStyle/>
          <a:p>
            <a:pPr algn="ctr"/>
            <a:r>
              <a:rPr lang="en-US" sz="2700" baseline="30000" dirty="0" smtClean="0">
                <a:solidFill>
                  <a:srgbClr val="FFFFFF"/>
                </a:solidFill>
              </a:rPr>
              <a:t>MALE SEXUAL</a:t>
            </a:r>
          </a:p>
          <a:p>
            <a:pPr algn="ctr"/>
            <a:r>
              <a:rPr lang="en-US" sz="2700" baseline="30000" dirty="0" smtClean="0">
                <a:solidFill>
                  <a:srgbClr val="FFFFFF"/>
                </a:solidFill>
              </a:rPr>
              <a:t>ORGANS</a:t>
            </a:r>
            <a:endParaRPr lang="en-US" sz="2700" baseline="30000" dirty="0">
              <a:solidFill>
                <a:srgbClr val="FFFFFF"/>
              </a:solidFill>
            </a:endParaRPr>
          </a:p>
        </p:txBody>
      </p:sp>
      <p:sp>
        <p:nvSpPr>
          <p:cNvPr id="18" name="Rectangle 17"/>
          <p:cNvSpPr/>
          <p:nvPr/>
        </p:nvSpPr>
        <p:spPr>
          <a:xfrm>
            <a:off x="3870100" y="5565813"/>
            <a:ext cx="724778" cy="369332"/>
          </a:xfrm>
          <a:prstGeom prst="rect">
            <a:avLst/>
          </a:prstGeom>
        </p:spPr>
        <p:txBody>
          <a:bodyPr wrap="none">
            <a:spAutoFit/>
          </a:bodyPr>
          <a:lstStyle/>
          <a:p>
            <a:pPr algn="ctr"/>
            <a:r>
              <a:rPr lang="en-US" sz="2700" baseline="30000" dirty="0" smtClean="0">
                <a:solidFill>
                  <a:srgbClr val="FFFFFF"/>
                </a:solidFill>
              </a:rPr>
              <a:t>BONE</a:t>
            </a:r>
            <a:endParaRPr lang="en-US" sz="2700" baseline="30000" dirty="0">
              <a:solidFill>
                <a:srgbClr val="FFFFFF"/>
              </a:solidFill>
            </a:endParaRPr>
          </a:p>
        </p:txBody>
      </p:sp>
      <p:sp>
        <p:nvSpPr>
          <p:cNvPr id="20" name="Rectangle 19"/>
          <p:cNvSpPr/>
          <p:nvPr/>
        </p:nvSpPr>
        <p:spPr>
          <a:xfrm>
            <a:off x="7069044" y="4891387"/>
            <a:ext cx="1124451" cy="646331"/>
          </a:xfrm>
          <a:prstGeom prst="rect">
            <a:avLst/>
          </a:prstGeom>
        </p:spPr>
        <p:txBody>
          <a:bodyPr wrap="none">
            <a:spAutoFit/>
          </a:bodyPr>
          <a:lstStyle/>
          <a:p>
            <a:pPr algn="ctr"/>
            <a:r>
              <a:rPr lang="en-US" sz="2700" baseline="30000" dirty="0" smtClean="0">
                <a:solidFill>
                  <a:srgbClr val="FFFFFF"/>
                </a:solidFill>
              </a:rPr>
              <a:t>BONE </a:t>
            </a:r>
          </a:p>
          <a:p>
            <a:pPr algn="ctr"/>
            <a:r>
              <a:rPr lang="en-US" sz="2700" baseline="30000" dirty="0" smtClean="0">
                <a:solidFill>
                  <a:srgbClr val="FFFFFF"/>
                </a:solidFill>
              </a:rPr>
              <a:t>MARROW</a:t>
            </a:r>
            <a:endParaRPr lang="en-US" sz="2700" baseline="30000" dirty="0">
              <a:solidFill>
                <a:srgbClr val="FFFFFF"/>
              </a:solidFill>
            </a:endParaRPr>
          </a:p>
        </p:txBody>
      </p:sp>
    </p:spTree>
    <p:extLst>
      <p:ext uri="{BB962C8B-B14F-4D97-AF65-F5344CB8AC3E}">
        <p14:creationId xmlns:p14="http://schemas.microsoft.com/office/powerpoint/2010/main" val="23676905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12" name="Rectangle 11"/>
          <p:cNvSpPr/>
          <p:nvPr/>
        </p:nvSpPr>
        <p:spPr>
          <a:xfrm>
            <a:off x="2413117" y="706873"/>
            <a:ext cx="5869516" cy="348813"/>
          </a:xfrm>
          <a:prstGeom prst="rect">
            <a:avLst/>
          </a:prstGeom>
        </p:spPr>
        <p:txBody>
          <a:bodyPr wrap="square">
            <a:spAutoFit/>
          </a:bodyPr>
          <a:lstStyle/>
          <a:p>
            <a:pPr algn="ctr"/>
            <a:r>
              <a:rPr lang="en-US" sz="2500" baseline="30000" dirty="0" smtClean="0">
                <a:solidFill>
                  <a:srgbClr val="FFFF00"/>
                </a:solidFill>
              </a:rPr>
              <a:t>DEFLATION OF TESTOSTERONE WILL IMPACT :</a:t>
            </a:r>
            <a:endParaRPr lang="en-US" sz="2500" baseline="30000" dirty="0">
              <a:solidFill>
                <a:srgbClr val="FFFF00"/>
              </a:solidFill>
            </a:endParaRPr>
          </a:p>
        </p:txBody>
      </p:sp>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7444" y="1071641"/>
            <a:ext cx="4407284" cy="2693340"/>
          </a:xfrm>
          <a:prstGeom prst="rect">
            <a:avLst/>
          </a:prstGeom>
        </p:spPr>
      </p:pic>
      <p:sp>
        <p:nvSpPr>
          <p:cNvPr id="14" name="Rectangle 13"/>
          <p:cNvSpPr/>
          <p:nvPr/>
        </p:nvSpPr>
        <p:spPr>
          <a:xfrm>
            <a:off x="3388852" y="4366920"/>
            <a:ext cx="3110253" cy="1477328"/>
          </a:xfrm>
          <a:prstGeom prst="rect">
            <a:avLst/>
          </a:prstGeom>
        </p:spPr>
        <p:txBody>
          <a:bodyPr wrap="square">
            <a:spAutoFit/>
          </a:bodyPr>
          <a:lstStyle/>
          <a:p>
            <a:pPr rtl="1"/>
            <a:r>
              <a:rPr lang="en-US" sz="2700" baseline="30000" smtClean="0">
                <a:solidFill>
                  <a:srgbClr val="FFFFFF"/>
                </a:solidFill>
              </a:rPr>
              <a:t>- The decline of fertility</a:t>
            </a:r>
          </a:p>
          <a:p>
            <a:pPr rtl="1"/>
            <a:r>
              <a:rPr lang="en-US" sz="2700" baseline="30000" smtClean="0">
                <a:solidFill>
                  <a:srgbClr val="FFFFFF"/>
                </a:solidFill>
              </a:rPr>
              <a:t>- Reduction of sexual drive</a:t>
            </a:r>
          </a:p>
          <a:p>
            <a:pPr rtl="1"/>
            <a:r>
              <a:rPr lang="en-US" sz="2700" baseline="30000" smtClean="0">
                <a:solidFill>
                  <a:srgbClr val="FFFFFF"/>
                </a:solidFill>
              </a:rPr>
              <a:t>- Disfunction in erection</a:t>
            </a:r>
          </a:p>
          <a:p>
            <a:pPr rtl="1"/>
            <a:r>
              <a:rPr lang="is-IS" sz="2700" baseline="30000" smtClean="0">
                <a:solidFill>
                  <a:srgbClr val="FFFFFF"/>
                </a:solidFill>
              </a:rPr>
              <a:t>- Hair fall</a:t>
            </a:r>
          </a:p>
          <a:p>
            <a:pPr rtl="1"/>
            <a:r>
              <a:rPr lang="en-US" sz="2700" baseline="30000" smtClean="0">
                <a:solidFill>
                  <a:srgbClr val="FFFFFF"/>
                </a:solidFill>
              </a:rPr>
              <a:t>- Reduction of muscle mass</a:t>
            </a:r>
            <a:endParaRPr lang="en-US" sz="2700" baseline="30000" dirty="0">
              <a:solidFill>
                <a:srgbClr val="FFFFFF"/>
              </a:solidFill>
            </a:endParaRPr>
          </a:p>
        </p:txBody>
      </p:sp>
      <p:sp>
        <p:nvSpPr>
          <p:cNvPr id="2" name="Rectangle 1"/>
          <p:cNvSpPr/>
          <p:nvPr/>
        </p:nvSpPr>
        <p:spPr>
          <a:xfrm>
            <a:off x="6499105" y="4366920"/>
            <a:ext cx="2418583" cy="1477328"/>
          </a:xfrm>
          <a:prstGeom prst="rect">
            <a:avLst/>
          </a:prstGeom>
        </p:spPr>
        <p:txBody>
          <a:bodyPr wrap="square">
            <a:spAutoFit/>
          </a:bodyPr>
          <a:lstStyle/>
          <a:p>
            <a:pPr rtl="1"/>
            <a:r>
              <a:rPr lang="en-US" sz="2700" baseline="30000" dirty="0">
                <a:solidFill>
                  <a:srgbClr val="FFFFFF"/>
                </a:solidFill>
              </a:rPr>
              <a:t>- Accumulation of fat</a:t>
            </a:r>
          </a:p>
          <a:p>
            <a:pPr rtl="1"/>
            <a:r>
              <a:rPr lang="de-DE" sz="2700" baseline="30000" dirty="0">
                <a:solidFill>
                  <a:srgbClr val="FFFFFF"/>
                </a:solidFill>
              </a:rPr>
              <a:t>- </a:t>
            </a:r>
            <a:r>
              <a:rPr lang="de-DE" sz="2700" baseline="30000" dirty="0" err="1">
                <a:solidFill>
                  <a:srgbClr val="FFFFFF"/>
                </a:solidFill>
              </a:rPr>
              <a:t>Osteoporosis</a:t>
            </a:r>
            <a:endParaRPr lang="de-DE" sz="2700" baseline="30000" dirty="0">
              <a:solidFill>
                <a:srgbClr val="FFFFFF"/>
              </a:solidFill>
            </a:endParaRPr>
          </a:p>
          <a:p>
            <a:pPr rtl="1"/>
            <a:r>
              <a:rPr lang="en-US" sz="2700" baseline="30000" dirty="0">
                <a:solidFill>
                  <a:srgbClr val="FFFFFF"/>
                </a:solidFill>
              </a:rPr>
              <a:t>- Sleep Distraction </a:t>
            </a:r>
          </a:p>
          <a:p>
            <a:pPr rtl="1"/>
            <a:r>
              <a:rPr lang="en-US" sz="2700" baseline="30000" dirty="0">
                <a:solidFill>
                  <a:srgbClr val="FFFFFF"/>
                </a:solidFill>
              </a:rPr>
              <a:t>- Mood Swing</a:t>
            </a:r>
          </a:p>
          <a:p>
            <a:pPr rtl="1"/>
            <a:r>
              <a:rPr lang="en-US" sz="2700" baseline="30000" dirty="0">
                <a:solidFill>
                  <a:srgbClr val="FFFFFF"/>
                </a:solidFill>
              </a:rPr>
              <a:t>- Prematurity</a:t>
            </a:r>
            <a:endParaRPr lang="en-US" sz="2700" dirty="0">
              <a:solidFill>
                <a:srgbClr val="FFFFFF"/>
              </a:solidFill>
            </a:endParaRPr>
          </a:p>
        </p:txBody>
      </p:sp>
    </p:spTree>
    <p:extLst>
      <p:ext uri="{BB962C8B-B14F-4D97-AF65-F5344CB8AC3E}">
        <p14:creationId xmlns:p14="http://schemas.microsoft.com/office/powerpoint/2010/main" val="22953877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rcRect l="34531" r="34531"/>
          <a:stretch>
            <a:fillRect/>
          </a:stretch>
        </p:blipFill>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4"/>
          <a:stretch>
            <a:fillRect/>
          </a:stretch>
        </p:blipFill>
        <p:spPr>
          <a:xfrm>
            <a:off x="-31451" y="6356370"/>
            <a:ext cx="9199951" cy="501630"/>
          </a:xfrm>
          <a:prstGeom prst="rect">
            <a:avLst/>
          </a:prstGeom>
        </p:spPr>
      </p:pic>
      <p:sp>
        <p:nvSpPr>
          <p:cNvPr id="9" name="Rectangle 8"/>
          <p:cNvSpPr/>
          <p:nvPr/>
        </p:nvSpPr>
        <p:spPr>
          <a:xfrm>
            <a:off x="3502050" y="979297"/>
            <a:ext cx="5753418" cy="779700"/>
          </a:xfrm>
          <a:prstGeom prst="rect">
            <a:avLst/>
          </a:prstGeom>
        </p:spPr>
        <p:txBody>
          <a:bodyPr wrap="square">
            <a:spAutoFit/>
          </a:bodyPr>
          <a:lstStyle/>
          <a:p>
            <a:pPr rtl="1"/>
            <a:r>
              <a:rPr lang="en-US" sz="4000" baseline="30000" dirty="0">
                <a:solidFill>
                  <a:srgbClr val="FFFF00"/>
                </a:solidFill>
              </a:rPr>
              <a:t>ANTI STRESS</a:t>
            </a:r>
          </a:p>
          <a:p>
            <a:pPr rtl="1"/>
            <a:r>
              <a:rPr lang="en-US" sz="2700" baseline="30000" dirty="0">
                <a:solidFill>
                  <a:schemeClr val="bg1"/>
                </a:solidFill>
              </a:rPr>
              <a:t>Proven in lowering </a:t>
            </a:r>
            <a:r>
              <a:rPr lang="en-US" sz="2700" baseline="30000" dirty="0" err="1">
                <a:solidFill>
                  <a:schemeClr val="bg1"/>
                </a:solidFill>
              </a:rPr>
              <a:t>kortisol</a:t>
            </a:r>
            <a:r>
              <a:rPr lang="en-US" sz="2700" baseline="30000" dirty="0">
                <a:solidFill>
                  <a:schemeClr val="bg1"/>
                </a:solidFill>
              </a:rPr>
              <a:t> hormone</a:t>
            </a:r>
            <a:endParaRPr lang="en-US" sz="2700" dirty="0">
              <a:solidFill>
                <a:schemeClr val="bg1"/>
              </a:solidFill>
            </a:endParaRPr>
          </a:p>
        </p:txBody>
      </p:sp>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78051" y="1867399"/>
            <a:ext cx="6403333" cy="7026528"/>
          </a:xfrm>
          <a:prstGeom prst="rect">
            <a:avLst/>
          </a:prstGeom>
        </p:spPr>
      </p:pic>
    </p:spTree>
    <p:extLst>
      <p:ext uri="{BB962C8B-B14F-4D97-AF65-F5344CB8AC3E}">
        <p14:creationId xmlns:p14="http://schemas.microsoft.com/office/powerpoint/2010/main" val="17022331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36798" y="612261"/>
            <a:ext cx="6287954" cy="7603682"/>
          </a:xfrm>
          <a:prstGeom prst="rect">
            <a:avLst/>
          </a:prstGeom>
        </p:spPr>
      </p:pic>
      <p:sp>
        <p:nvSpPr>
          <p:cNvPr id="6" name="Rectangle 5"/>
          <p:cNvSpPr/>
          <p:nvPr/>
        </p:nvSpPr>
        <p:spPr>
          <a:xfrm>
            <a:off x="2877973" y="396101"/>
            <a:ext cx="6333593" cy="779700"/>
          </a:xfrm>
          <a:prstGeom prst="rect">
            <a:avLst/>
          </a:prstGeom>
        </p:spPr>
        <p:txBody>
          <a:bodyPr wrap="square">
            <a:spAutoFit/>
          </a:bodyPr>
          <a:lstStyle/>
          <a:p>
            <a:r>
              <a:rPr lang="en-US" sz="4000" baseline="30000" dirty="0">
                <a:solidFill>
                  <a:srgbClr val="FFFF00"/>
                </a:solidFill>
              </a:rPr>
              <a:t>IMMUNE - MODULATION : </a:t>
            </a:r>
            <a:endParaRPr lang="en-US" sz="4000" baseline="30000" dirty="0" smtClean="0">
              <a:solidFill>
                <a:srgbClr val="FFFF00"/>
              </a:solidFill>
            </a:endParaRPr>
          </a:p>
          <a:p>
            <a:r>
              <a:rPr lang="en-US" sz="2700" baseline="30000" dirty="0" smtClean="0">
                <a:solidFill>
                  <a:schemeClr val="bg1"/>
                </a:solidFill>
              </a:rPr>
              <a:t>INCREASE </a:t>
            </a:r>
            <a:r>
              <a:rPr lang="en-US" sz="2700" baseline="30000" dirty="0">
                <a:solidFill>
                  <a:schemeClr val="bg1"/>
                </a:solidFill>
              </a:rPr>
              <a:t>IMMUNE </a:t>
            </a:r>
            <a:r>
              <a:rPr lang="en-US" sz="2700" baseline="30000" dirty="0" smtClean="0">
                <a:solidFill>
                  <a:schemeClr val="bg1"/>
                </a:solidFill>
              </a:rPr>
              <a:t>INFLUENCE </a:t>
            </a:r>
            <a:r>
              <a:rPr lang="en-US" sz="2700" baseline="30000" dirty="0">
                <a:solidFill>
                  <a:schemeClr val="bg1"/>
                </a:solidFill>
              </a:rPr>
              <a:t>ON WBC</a:t>
            </a:r>
            <a:endParaRPr lang="en-US" sz="2700" dirty="0">
              <a:solidFill>
                <a:schemeClr val="bg1"/>
              </a:solidFill>
            </a:endParaRPr>
          </a:p>
        </p:txBody>
      </p:sp>
    </p:spTree>
    <p:extLst>
      <p:ext uri="{BB962C8B-B14F-4D97-AF65-F5344CB8AC3E}">
        <p14:creationId xmlns:p14="http://schemas.microsoft.com/office/powerpoint/2010/main" val="77931563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1"/>
            <a:ext cx="9212524" cy="6714457"/>
          </a:xfrm>
          <a:prstGeom prst="rect">
            <a:avLst/>
          </a:prstGeom>
        </p:spPr>
      </p:pic>
      <p:sp>
        <p:nvSpPr>
          <p:cNvPr id="10" name="Rectangle 9"/>
          <p:cNvSpPr/>
          <p:nvPr/>
        </p:nvSpPr>
        <p:spPr>
          <a:xfrm>
            <a:off x="1999722" y="387702"/>
            <a:ext cx="7495600" cy="1190069"/>
          </a:xfrm>
          <a:prstGeom prst="rect">
            <a:avLst/>
          </a:prstGeom>
        </p:spPr>
        <p:txBody>
          <a:bodyPr wrap="square">
            <a:spAutoFit/>
          </a:bodyPr>
          <a:lstStyle/>
          <a:p>
            <a:r>
              <a:rPr lang="en-US" sz="4000" baseline="-25000" dirty="0" smtClean="0">
                <a:solidFill>
                  <a:srgbClr val="FFFF00"/>
                </a:solidFill>
              </a:rPr>
              <a:t>ANTI-BARREN :</a:t>
            </a:r>
          </a:p>
          <a:p>
            <a:r>
              <a:rPr lang="en-US" sz="4000" baseline="-25000" dirty="0" smtClean="0">
                <a:solidFill>
                  <a:srgbClr val="FFFF00"/>
                </a:solidFill>
              </a:rPr>
              <a:t> </a:t>
            </a:r>
          </a:p>
          <a:p>
            <a:r>
              <a:rPr lang="en-US" sz="2700" baseline="-25000" dirty="0" smtClean="0">
                <a:solidFill>
                  <a:schemeClr val="bg1"/>
                </a:solidFill>
              </a:rPr>
              <a:t>REPAIRING QUALITY AND QUANTITY OF SPERM</a:t>
            </a:r>
            <a:endParaRPr lang="en-US" sz="2700" baseline="-25000" dirty="0">
              <a:solidFill>
                <a:schemeClr val="bg1"/>
              </a:solidFill>
            </a:endParaRPr>
          </a:p>
        </p:txBody>
      </p:sp>
      <p:pic>
        <p:nvPicPr>
          <p:cNvPr id="5" name="Picture 4"/>
          <p:cNvPicPr>
            <a:picLocks noChangeAspect="1"/>
          </p:cNvPicPr>
          <p:nvPr/>
        </p:nvPicPr>
        <p:blipFill>
          <a:blip r:embed="rId3"/>
          <a:stretch>
            <a:fillRect/>
          </a:stretch>
        </p:blipFill>
        <p:spPr>
          <a:xfrm>
            <a:off x="-31451" y="6356370"/>
            <a:ext cx="9199951" cy="501630"/>
          </a:xfrm>
          <a:prstGeom prst="rect">
            <a:avLst/>
          </a:prstGeom>
        </p:spPr>
      </p:pic>
    </p:spTree>
    <p:extLst>
      <p:ext uri="{BB962C8B-B14F-4D97-AF65-F5344CB8AC3E}">
        <p14:creationId xmlns:p14="http://schemas.microsoft.com/office/powerpoint/2010/main" val="1222652897"/>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664514"/>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11" name="Rectangle 10"/>
          <p:cNvSpPr/>
          <p:nvPr/>
        </p:nvSpPr>
        <p:spPr>
          <a:xfrm>
            <a:off x="3559924" y="145692"/>
            <a:ext cx="3818248" cy="369332"/>
          </a:xfrm>
          <a:prstGeom prst="rect">
            <a:avLst/>
          </a:prstGeom>
        </p:spPr>
        <p:txBody>
          <a:bodyPr wrap="none">
            <a:spAutoFit/>
          </a:bodyPr>
          <a:lstStyle/>
          <a:p>
            <a:r>
              <a:rPr lang="en-US" dirty="0" smtClean="0">
                <a:solidFill>
                  <a:srgbClr val="FFFF00"/>
                </a:solidFill>
              </a:rPr>
              <a:t>REPAIRING WOMEN’S REPRODUCTION</a:t>
            </a:r>
            <a:endParaRPr lang="en-US" dirty="0">
              <a:solidFill>
                <a:srgbClr val="FFFF00"/>
              </a:solidFill>
            </a:endParaRPr>
          </a:p>
        </p:txBody>
      </p:sp>
      <p:sp>
        <p:nvSpPr>
          <p:cNvPr id="12" name="Rectangle 11"/>
          <p:cNvSpPr/>
          <p:nvPr/>
        </p:nvSpPr>
        <p:spPr>
          <a:xfrm>
            <a:off x="4010713" y="3345707"/>
            <a:ext cx="2844123" cy="276999"/>
          </a:xfrm>
          <a:prstGeom prst="rect">
            <a:avLst/>
          </a:prstGeom>
        </p:spPr>
        <p:txBody>
          <a:bodyPr wrap="none">
            <a:spAutoFit/>
          </a:bodyPr>
          <a:lstStyle/>
          <a:p>
            <a:r>
              <a:rPr lang="en-US" baseline="30000" dirty="0" smtClean="0">
                <a:solidFill>
                  <a:srgbClr val="FFFF00"/>
                </a:solidFill>
              </a:rPr>
              <a:t>LABORATORY’S TEST FOR ASHWAGANDHA</a:t>
            </a:r>
            <a:endParaRPr lang="en-US" baseline="30000" dirty="0">
              <a:solidFill>
                <a:srgbClr val="FFFF00"/>
              </a:solidFill>
            </a:endParaRPr>
          </a:p>
        </p:txBody>
      </p:sp>
    </p:spTree>
    <p:extLst>
      <p:ext uri="{BB962C8B-B14F-4D97-AF65-F5344CB8AC3E}">
        <p14:creationId xmlns:p14="http://schemas.microsoft.com/office/powerpoint/2010/main" val="273196268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56915" cy="6673927"/>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8" name="Rectangle 7"/>
          <p:cNvSpPr/>
          <p:nvPr/>
        </p:nvSpPr>
        <p:spPr>
          <a:xfrm>
            <a:off x="1475278" y="432432"/>
            <a:ext cx="7490542" cy="707886"/>
          </a:xfrm>
          <a:prstGeom prst="rect">
            <a:avLst/>
          </a:prstGeom>
        </p:spPr>
        <p:txBody>
          <a:bodyPr wrap="square">
            <a:spAutoFit/>
          </a:bodyPr>
          <a:lstStyle/>
          <a:p>
            <a:r>
              <a:rPr lang="en-US" sz="3000" baseline="-25000" dirty="0" smtClean="0">
                <a:solidFill>
                  <a:srgbClr val="FFFF00"/>
                </a:solidFill>
              </a:rPr>
              <a:t>AUTHENTIC PROOF FROM THE GOVERNMENT THAT STATES BIOGREEN SCIENCE’S PRODUCTS ARE FREE FROM :</a:t>
            </a:r>
            <a:endParaRPr lang="en-US" sz="3000" baseline="-25000" dirty="0">
              <a:solidFill>
                <a:srgbClr val="FFFF00"/>
              </a:solidFill>
            </a:endParaRPr>
          </a:p>
        </p:txBody>
      </p:sp>
    </p:spTree>
    <p:extLst>
      <p:ext uri="{BB962C8B-B14F-4D97-AF65-F5344CB8AC3E}">
        <p14:creationId xmlns:p14="http://schemas.microsoft.com/office/powerpoint/2010/main" val="74741137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8" name="Rectangle 7"/>
          <p:cNvSpPr/>
          <p:nvPr/>
        </p:nvSpPr>
        <p:spPr>
          <a:xfrm>
            <a:off x="2799440" y="1072539"/>
            <a:ext cx="5820980" cy="2506326"/>
          </a:xfrm>
          <a:prstGeom prst="rect">
            <a:avLst/>
          </a:prstGeom>
        </p:spPr>
        <p:txBody>
          <a:bodyPr wrap="square">
            <a:spAutoFit/>
          </a:bodyPr>
          <a:lstStyle/>
          <a:p>
            <a:pPr>
              <a:lnSpc>
                <a:spcPct val="130000"/>
              </a:lnSpc>
            </a:pPr>
            <a:r>
              <a:rPr lang="en-US" sz="2600" baseline="30000" dirty="0" err="1">
                <a:solidFill>
                  <a:schemeClr val="bg1"/>
                </a:solidFill>
              </a:rPr>
              <a:t>Ashwagandha</a:t>
            </a:r>
            <a:r>
              <a:rPr lang="en-US" sz="2600" baseline="30000" dirty="0">
                <a:solidFill>
                  <a:schemeClr val="bg1"/>
                </a:solidFill>
              </a:rPr>
              <a:t> contains many useful medicinal chemicals, including </a:t>
            </a:r>
            <a:r>
              <a:rPr lang="en-US" sz="2600" baseline="30000" dirty="0" err="1">
                <a:solidFill>
                  <a:schemeClr val="bg1"/>
                </a:solidFill>
              </a:rPr>
              <a:t>withanolides</a:t>
            </a:r>
            <a:r>
              <a:rPr lang="en-US" sz="2600" baseline="30000" dirty="0">
                <a:solidFill>
                  <a:schemeClr val="bg1"/>
                </a:solidFill>
              </a:rPr>
              <a:t> (</a:t>
            </a:r>
            <a:r>
              <a:rPr lang="en-US" sz="2600" baseline="30000" dirty="0" err="1">
                <a:solidFill>
                  <a:schemeClr val="bg1"/>
                </a:solidFill>
              </a:rPr>
              <a:t>streroidal</a:t>
            </a:r>
            <a:r>
              <a:rPr lang="en-US" sz="2600" baseline="30000" dirty="0">
                <a:solidFill>
                  <a:schemeClr val="bg1"/>
                </a:solidFill>
              </a:rPr>
              <a:t> lactones), alkaloids, choline, fatty acids, amino acids, and a variety of sugars. While the leaves and fruit have valuable therapeutic properties, the root of the </a:t>
            </a:r>
            <a:r>
              <a:rPr lang="en-US" sz="2600" baseline="30000" dirty="0" err="1">
                <a:solidFill>
                  <a:schemeClr val="bg1"/>
                </a:solidFill>
              </a:rPr>
              <a:t>Ashwagandha</a:t>
            </a:r>
            <a:r>
              <a:rPr lang="en-US" sz="2600" baseline="30000" dirty="0">
                <a:solidFill>
                  <a:schemeClr val="bg1"/>
                </a:solidFill>
              </a:rPr>
              <a:t> plant is the part most commonly used in Western herbal remedies.</a:t>
            </a:r>
          </a:p>
          <a:p>
            <a:pPr>
              <a:lnSpc>
                <a:spcPct val="130000"/>
              </a:lnSpc>
            </a:pPr>
            <a:endParaRPr lang="en-US" sz="2600" baseline="30000" dirty="0">
              <a:solidFill>
                <a:schemeClr val="bg1"/>
              </a:solidFill>
            </a:endParaRPr>
          </a:p>
        </p:txBody>
      </p:sp>
      <p:sp>
        <p:nvSpPr>
          <p:cNvPr id="9" name="Rectangle 8"/>
          <p:cNvSpPr/>
          <p:nvPr/>
        </p:nvSpPr>
        <p:spPr>
          <a:xfrm>
            <a:off x="2738600" y="3448239"/>
            <a:ext cx="6658701" cy="2862323"/>
          </a:xfrm>
          <a:prstGeom prst="rect">
            <a:avLst/>
          </a:prstGeom>
        </p:spPr>
        <p:txBody>
          <a:bodyPr wrap="square">
            <a:spAutoFit/>
          </a:bodyPr>
          <a:lstStyle/>
          <a:p>
            <a:r>
              <a:rPr lang="en-US" sz="2600" baseline="30000" dirty="0" smtClean="0">
                <a:solidFill>
                  <a:srgbClr val="FFFFFF"/>
                </a:solidFill>
              </a:rPr>
              <a:t>- Protects </a:t>
            </a:r>
            <a:r>
              <a:rPr lang="en-US" sz="2600" baseline="30000" dirty="0">
                <a:solidFill>
                  <a:srgbClr val="FFFFFF"/>
                </a:solidFill>
              </a:rPr>
              <a:t>the immune system</a:t>
            </a:r>
          </a:p>
          <a:p>
            <a:r>
              <a:rPr lang="en-US" sz="2600" baseline="30000" dirty="0" smtClean="0">
                <a:solidFill>
                  <a:srgbClr val="FFFFFF"/>
                </a:solidFill>
              </a:rPr>
              <a:t>- Helps </a:t>
            </a:r>
            <a:r>
              <a:rPr lang="en-US" sz="2600" baseline="30000" dirty="0">
                <a:solidFill>
                  <a:srgbClr val="FFFFFF"/>
                </a:solidFill>
              </a:rPr>
              <a:t>combat the effects of stress</a:t>
            </a:r>
          </a:p>
          <a:p>
            <a:r>
              <a:rPr lang="en-US" sz="2600" baseline="30000" dirty="0" smtClean="0">
                <a:solidFill>
                  <a:srgbClr val="FFFFFF"/>
                </a:solidFill>
              </a:rPr>
              <a:t>- Improves </a:t>
            </a:r>
            <a:r>
              <a:rPr lang="en-US" sz="2600" baseline="30000" dirty="0">
                <a:solidFill>
                  <a:srgbClr val="FFFFFF"/>
                </a:solidFill>
              </a:rPr>
              <a:t>learning, memory, and reaction time</a:t>
            </a:r>
          </a:p>
          <a:p>
            <a:r>
              <a:rPr lang="en-US" sz="2600" baseline="30000" dirty="0" smtClean="0">
                <a:solidFill>
                  <a:srgbClr val="FFFFFF"/>
                </a:solidFill>
              </a:rPr>
              <a:t>- Reduces </a:t>
            </a:r>
            <a:r>
              <a:rPr lang="en-US" sz="2600" baseline="30000" dirty="0">
                <a:solidFill>
                  <a:srgbClr val="FFFFFF"/>
                </a:solidFill>
              </a:rPr>
              <a:t>anxiety and depression without causing </a:t>
            </a:r>
            <a:r>
              <a:rPr lang="en-US" sz="2600" baseline="30000" dirty="0" err="1" smtClean="0">
                <a:solidFill>
                  <a:srgbClr val="FFFFFF"/>
                </a:solidFill>
              </a:rPr>
              <a:t>drownsiness</a:t>
            </a:r>
            <a:endParaRPr lang="en-US" sz="2600" baseline="30000" dirty="0">
              <a:solidFill>
                <a:srgbClr val="FFFFFF"/>
              </a:solidFill>
            </a:endParaRPr>
          </a:p>
          <a:p>
            <a:r>
              <a:rPr lang="en-US" sz="2600" baseline="30000" dirty="0" smtClean="0">
                <a:solidFill>
                  <a:srgbClr val="FFFFFF"/>
                </a:solidFill>
              </a:rPr>
              <a:t>- Helps </a:t>
            </a:r>
            <a:r>
              <a:rPr lang="en-US" sz="2600" baseline="30000" dirty="0">
                <a:solidFill>
                  <a:srgbClr val="FFFFFF"/>
                </a:solidFill>
              </a:rPr>
              <a:t>reduce brain-cell degeneration</a:t>
            </a:r>
          </a:p>
          <a:p>
            <a:r>
              <a:rPr lang="en-US" sz="2600" baseline="30000" dirty="0" smtClean="0">
                <a:solidFill>
                  <a:srgbClr val="FFFFFF"/>
                </a:solidFill>
              </a:rPr>
              <a:t>- Stabilizes </a:t>
            </a:r>
            <a:r>
              <a:rPr lang="en-US" sz="2600" baseline="30000" dirty="0">
                <a:solidFill>
                  <a:srgbClr val="FFFFFF"/>
                </a:solidFill>
              </a:rPr>
              <a:t>blood sugar.</a:t>
            </a:r>
          </a:p>
          <a:p>
            <a:r>
              <a:rPr lang="en-US" sz="2600" baseline="30000" dirty="0" smtClean="0">
                <a:solidFill>
                  <a:srgbClr val="FFFFFF"/>
                </a:solidFill>
              </a:rPr>
              <a:t>- Helps </a:t>
            </a:r>
            <a:r>
              <a:rPr lang="en-US" sz="2600" baseline="30000" dirty="0">
                <a:solidFill>
                  <a:srgbClr val="FFFFFF"/>
                </a:solidFill>
              </a:rPr>
              <a:t>lower cholesterol</a:t>
            </a:r>
          </a:p>
          <a:p>
            <a:r>
              <a:rPr lang="en-US" sz="2600" baseline="30000" dirty="0" smtClean="0">
                <a:solidFill>
                  <a:srgbClr val="FFFFFF"/>
                </a:solidFill>
              </a:rPr>
              <a:t>- Offers </a:t>
            </a:r>
            <a:r>
              <a:rPr lang="en-US" sz="2600" baseline="30000" dirty="0">
                <a:solidFill>
                  <a:srgbClr val="FFFFFF"/>
                </a:solidFill>
              </a:rPr>
              <a:t>anti-inflammatory benefits</a:t>
            </a:r>
          </a:p>
          <a:p>
            <a:r>
              <a:rPr lang="en-US" sz="2600" baseline="30000" dirty="0" smtClean="0">
                <a:solidFill>
                  <a:srgbClr val="FFFFFF"/>
                </a:solidFill>
              </a:rPr>
              <a:t>- Contains </a:t>
            </a:r>
            <a:r>
              <a:rPr lang="en-US" sz="2600" baseline="30000" dirty="0">
                <a:solidFill>
                  <a:srgbClr val="FFFFFF"/>
                </a:solidFill>
              </a:rPr>
              <a:t>anti-malaria properties</a:t>
            </a:r>
          </a:p>
          <a:p>
            <a:r>
              <a:rPr lang="en-US" sz="2600" baseline="30000" dirty="0" smtClean="0">
                <a:solidFill>
                  <a:srgbClr val="FFFFFF"/>
                </a:solidFill>
              </a:rPr>
              <a:t>- Enhances </a:t>
            </a:r>
            <a:r>
              <a:rPr lang="en-US" sz="2600" baseline="30000" dirty="0">
                <a:solidFill>
                  <a:srgbClr val="FFFFFF"/>
                </a:solidFill>
              </a:rPr>
              <a:t>sexual potency for both men and women</a:t>
            </a:r>
            <a:endParaRPr lang="en-US" sz="2600" dirty="0">
              <a:solidFill>
                <a:srgbClr val="FFFFFF"/>
              </a:solidFill>
            </a:endParaRPr>
          </a:p>
        </p:txBody>
      </p:sp>
      <p:sp>
        <p:nvSpPr>
          <p:cNvPr id="10" name="Rectangle 9"/>
          <p:cNvSpPr/>
          <p:nvPr/>
        </p:nvSpPr>
        <p:spPr>
          <a:xfrm>
            <a:off x="2812952" y="515025"/>
            <a:ext cx="5258229" cy="451406"/>
          </a:xfrm>
          <a:prstGeom prst="rect">
            <a:avLst/>
          </a:prstGeom>
        </p:spPr>
        <p:txBody>
          <a:bodyPr wrap="none">
            <a:spAutoFit/>
          </a:bodyPr>
          <a:lstStyle/>
          <a:p>
            <a:r>
              <a:rPr lang="en-US" sz="3500" baseline="30000" dirty="0" smtClean="0">
                <a:solidFill>
                  <a:srgbClr val="FFFF00"/>
                </a:solidFill>
              </a:rPr>
              <a:t>ANOTHER FUNCTION OF ASHWAGANDHA</a:t>
            </a:r>
            <a:endParaRPr lang="en-US" sz="3500" baseline="30000" dirty="0">
              <a:solidFill>
                <a:srgbClr val="FFFF00"/>
              </a:solidFill>
            </a:endParaRPr>
          </a:p>
        </p:txBody>
      </p:sp>
    </p:spTree>
    <p:extLst>
      <p:ext uri="{BB962C8B-B14F-4D97-AF65-F5344CB8AC3E}">
        <p14:creationId xmlns:p14="http://schemas.microsoft.com/office/powerpoint/2010/main" val="3151319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1907664" y="1102072"/>
            <a:ext cx="6912048" cy="5166369"/>
          </a:xfrm>
          <a:prstGeom prst="rect">
            <a:avLst/>
          </a:prstGeom>
        </p:spPr>
        <p:txBody>
          <a:bodyPr wrap="square">
            <a:spAutoFit/>
          </a:bodyPr>
          <a:lstStyle/>
          <a:p>
            <a:pPr>
              <a:lnSpc>
                <a:spcPct val="110000"/>
              </a:lnSpc>
            </a:pPr>
            <a:endParaRPr lang="en-US" sz="2500" baseline="30000" dirty="0">
              <a:solidFill>
                <a:schemeClr val="bg1"/>
              </a:solidFill>
            </a:endParaRPr>
          </a:p>
          <a:p>
            <a:pPr>
              <a:lnSpc>
                <a:spcPct val="110000"/>
              </a:lnSpc>
            </a:pPr>
            <a:r>
              <a:rPr lang="en-US" sz="2500" baseline="30000" dirty="0">
                <a:solidFill>
                  <a:schemeClr val="bg1"/>
                </a:solidFill>
              </a:rPr>
              <a:t>In addition to </a:t>
            </a:r>
            <a:r>
              <a:rPr lang="en-US" sz="2500" baseline="30000" dirty="0" err="1">
                <a:solidFill>
                  <a:schemeClr val="bg1"/>
                </a:solidFill>
              </a:rPr>
              <a:t>ashwagandha’s</a:t>
            </a:r>
            <a:r>
              <a:rPr lang="en-US" sz="2500" baseline="30000" dirty="0">
                <a:solidFill>
                  <a:schemeClr val="bg1"/>
                </a:solidFill>
              </a:rPr>
              <a:t> documented </a:t>
            </a:r>
            <a:r>
              <a:rPr lang="en-US" sz="2500" baseline="30000" dirty="0" err="1">
                <a:solidFill>
                  <a:schemeClr val="bg1"/>
                </a:solidFill>
              </a:rPr>
              <a:t>neuroprotective</a:t>
            </a:r>
            <a:r>
              <a:rPr lang="en-US" sz="2500" baseline="30000" dirty="0">
                <a:solidFill>
                  <a:schemeClr val="bg1"/>
                </a:solidFill>
              </a:rPr>
              <a:t> effects, exciting recent evidence suggests that it also has the potential to stop cancer cells in their tracks. For example, a recent analysis showed that </a:t>
            </a:r>
            <a:r>
              <a:rPr lang="en-US" sz="2500" baseline="30000" dirty="0" err="1">
                <a:solidFill>
                  <a:schemeClr val="bg1"/>
                </a:solidFill>
              </a:rPr>
              <a:t>ashwagandha</a:t>
            </a:r>
            <a:r>
              <a:rPr lang="en-US" sz="2500" baseline="30000" dirty="0">
                <a:solidFill>
                  <a:schemeClr val="bg1"/>
                </a:solidFill>
              </a:rPr>
              <a:t> extract inhibited the growth of human breast, lung, and colon cancer cell lines in the laboratory. This inhibition was comparable to that achieved with the common cancer chemotherapy drug doxorubicin (</a:t>
            </a:r>
            <a:r>
              <a:rPr lang="en-US" sz="2500" baseline="30000" dirty="0" err="1">
                <a:solidFill>
                  <a:schemeClr val="bg1"/>
                </a:solidFill>
              </a:rPr>
              <a:t>Caelyx</a:t>
            </a:r>
            <a:r>
              <a:rPr lang="en-US" sz="2500" baseline="30000" dirty="0">
                <a:solidFill>
                  <a:schemeClr val="bg1"/>
                </a:solidFill>
              </a:rPr>
              <a:t>®, </a:t>
            </a:r>
            <a:r>
              <a:rPr lang="en-US" sz="2500" baseline="30000" dirty="0" err="1">
                <a:solidFill>
                  <a:schemeClr val="bg1"/>
                </a:solidFill>
              </a:rPr>
              <a:t>Myocet</a:t>
            </a:r>
            <a:r>
              <a:rPr lang="en-US" sz="2500" baseline="30000" dirty="0">
                <a:solidFill>
                  <a:schemeClr val="bg1"/>
                </a:solidFill>
              </a:rPr>
              <a:t>®). In fact, researchers reported that </a:t>
            </a:r>
            <a:r>
              <a:rPr lang="en-US" sz="2500" baseline="30000" dirty="0" err="1">
                <a:solidFill>
                  <a:schemeClr val="bg1"/>
                </a:solidFill>
              </a:rPr>
              <a:t>withaferin</a:t>
            </a:r>
            <a:r>
              <a:rPr lang="en-US" sz="2500" baseline="30000" dirty="0">
                <a:solidFill>
                  <a:schemeClr val="bg1"/>
                </a:solidFill>
              </a:rPr>
              <a:t> A, </a:t>
            </a:r>
            <a:endParaRPr lang="en-US" sz="2500" baseline="30000" dirty="0" smtClean="0">
              <a:solidFill>
                <a:schemeClr val="bg1"/>
              </a:solidFill>
            </a:endParaRPr>
          </a:p>
          <a:p>
            <a:pPr>
              <a:lnSpc>
                <a:spcPct val="110000"/>
              </a:lnSpc>
            </a:pPr>
            <a:r>
              <a:rPr lang="en-US" sz="2500" baseline="30000" dirty="0" smtClean="0">
                <a:solidFill>
                  <a:schemeClr val="bg1"/>
                </a:solidFill>
              </a:rPr>
              <a:t>a </a:t>
            </a:r>
            <a:r>
              <a:rPr lang="en-US" sz="2500" baseline="30000" dirty="0">
                <a:solidFill>
                  <a:schemeClr val="bg1"/>
                </a:solidFill>
              </a:rPr>
              <a:t>specific compound extracted from </a:t>
            </a:r>
            <a:r>
              <a:rPr lang="en-US" sz="2500" baseline="30000" dirty="0" err="1">
                <a:solidFill>
                  <a:schemeClr val="bg1"/>
                </a:solidFill>
              </a:rPr>
              <a:t>ashwagandha</a:t>
            </a:r>
            <a:r>
              <a:rPr lang="en-US" sz="2500" baseline="30000" dirty="0">
                <a:solidFill>
                  <a:schemeClr val="bg1"/>
                </a:solidFill>
              </a:rPr>
              <a:t>, was more effective than doxorubicin in inhibiting breast and colon cancer cell growth.</a:t>
            </a:r>
          </a:p>
          <a:p>
            <a:pPr>
              <a:lnSpc>
                <a:spcPct val="110000"/>
              </a:lnSpc>
            </a:pPr>
            <a:endParaRPr lang="en-US" sz="2500" baseline="30000" dirty="0">
              <a:solidFill>
                <a:schemeClr val="bg1"/>
              </a:solidFill>
            </a:endParaRPr>
          </a:p>
          <a:p>
            <a:pPr>
              <a:lnSpc>
                <a:spcPct val="110000"/>
              </a:lnSpc>
            </a:pPr>
            <a:r>
              <a:rPr lang="en-US" sz="2500" baseline="30000" dirty="0">
                <a:solidFill>
                  <a:schemeClr val="bg1"/>
                </a:solidFill>
              </a:rPr>
              <a:t>Scientists in India recently conducted cell studies showing that </a:t>
            </a:r>
            <a:r>
              <a:rPr lang="en-US" sz="2500" baseline="30000" dirty="0" err="1">
                <a:solidFill>
                  <a:schemeClr val="bg1"/>
                </a:solidFill>
              </a:rPr>
              <a:t>ashwagandha</a:t>
            </a:r>
            <a:r>
              <a:rPr lang="en-US" sz="2500" baseline="30000" dirty="0">
                <a:solidFill>
                  <a:schemeClr val="bg1"/>
                </a:solidFill>
              </a:rPr>
              <a:t> extract disrupts cancer cells’ ability to reproduce—a key step in fighting cancer. Additionally, laboratory analysis indicates that </a:t>
            </a:r>
            <a:r>
              <a:rPr lang="en-US" sz="2500" baseline="30000" dirty="0" err="1">
                <a:solidFill>
                  <a:schemeClr val="bg1"/>
                </a:solidFill>
              </a:rPr>
              <a:t>ashwagandha</a:t>
            </a:r>
            <a:r>
              <a:rPr lang="en-US" sz="2500" baseline="30000" dirty="0">
                <a:solidFill>
                  <a:schemeClr val="bg1"/>
                </a:solidFill>
              </a:rPr>
              <a:t> extract possesses anti-</a:t>
            </a:r>
            <a:r>
              <a:rPr lang="en-US" sz="2500" baseline="30000" dirty="0" err="1">
                <a:solidFill>
                  <a:schemeClr val="bg1"/>
                </a:solidFill>
              </a:rPr>
              <a:t>angiogenic</a:t>
            </a:r>
            <a:r>
              <a:rPr lang="en-US" sz="2500" baseline="30000" dirty="0">
                <a:solidFill>
                  <a:schemeClr val="bg1"/>
                </a:solidFill>
              </a:rPr>
              <a:t> activity, also known as the ability to prevent cancer from forming new blood vessels to support its unbridled growth. These findings lend further support to </a:t>
            </a:r>
            <a:r>
              <a:rPr lang="en-US" sz="2500" baseline="30000" dirty="0" err="1">
                <a:solidFill>
                  <a:schemeClr val="bg1"/>
                </a:solidFill>
              </a:rPr>
              <a:t>ashwagandha’s</a:t>
            </a:r>
            <a:r>
              <a:rPr lang="en-US" sz="2500" baseline="30000" dirty="0">
                <a:solidFill>
                  <a:schemeClr val="bg1"/>
                </a:solidFill>
              </a:rPr>
              <a:t> potential role in fighting cancer. Based on these studies, research in this area continues.</a:t>
            </a:r>
            <a:endParaRPr lang="en-US" sz="2500" dirty="0">
              <a:solidFill>
                <a:schemeClr val="bg1"/>
              </a:solidFill>
            </a:endParaRPr>
          </a:p>
        </p:txBody>
      </p:sp>
      <p:sp>
        <p:nvSpPr>
          <p:cNvPr id="7" name="Rectangle 6"/>
          <p:cNvSpPr/>
          <p:nvPr/>
        </p:nvSpPr>
        <p:spPr>
          <a:xfrm>
            <a:off x="3204791" y="451136"/>
            <a:ext cx="4133059" cy="451406"/>
          </a:xfrm>
          <a:prstGeom prst="rect">
            <a:avLst/>
          </a:prstGeom>
        </p:spPr>
        <p:txBody>
          <a:bodyPr wrap="none">
            <a:spAutoFit/>
          </a:bodyPr>
          <a:lstStyle/>
          <a:p>
            <a:r>
              <a:rPr lang="en-US" sz="3500" baseline="30000" dirty="0" smtClean="0">
                <a:solidFill>
                  <a:srgbClr val="FFFF00"/>
                </a:solidFill>
              </a:rPr>
              <a:t>FUNCTION OF ASHWAGANDHA :</a:t>
            </a:r>
            <a:endParaRPr lang="en-US" sz="3500" baseline="30000" dirty="0">
              <a:solidFill>
                <a:srgbClr val="FFFF00"/>
              </a:solidFill>
            </a:endParaRPr>
          </a:p>
        </p:txBody>
      </p:sp>
      <p:sp>
        <p:nvSpPr>
          <p:cNvPr id="8" name="Rectangle 7"/>
          <p:cNvSpPr/>
          <p:nvPr/>
        </p:nvSpPr>
        <p:spPr>
          <a:xfrm>
            <a:off x="3137236" y="848502"/>
            <a:ext cx="4237082" cy="369332"/>
          </a:xfrm>
          <a:prstGeom prst="rect">
            <a:avLst/>
          </a:prstGeom>
        </p:spPr>
        <p:txBody>
          <a:bodyPr wrap="none">
            <a:spAutoFit/>
          </a:bodyPr>
          <a:lstStyle/>
          <a:p>
            <a:r>
              <a:rPr lang="en-US" sz="2700" baseline="30000" dirty="0">
                <a:solidFill>
                  <a:schemeClr val="bg1"/>
                </a:solidFill>
              </a:rPr>
              <a:t>Studies Suggest Potent Anti-Cancer Activity</a:t>
            </a:r>
          </a:p>
        </p:txBody>
      </p:sp>
    </p:spTree>
    <p:extLst>
      <p:ext uri="{BB962C8B-B14F-4D97-AF65-F5344CB8AC3E}">
        <p14:creationId xmlns:p14="http://schemas.microsoft.com/office/powerpoint/2010/main" val="224563575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2215909" y="952187"/>
            <a:ext cx="6484403" cy="4586895"/>
          </a:xfrm>
          <a:prstGeom prst="rect">
            <a:avLst/>
          </a:prstGeom>
        </p:spPr>
        <p:txBody>
          <a:bodyPr wrap="square">
            <a:spAutoFit/>
          </a:bodyPr>
          <a:lstStyle/>
          <a:p>
            <a:pPr>
              <a:lnSpc>
                <a:spcPct val="130000"/>
              </a:lnSpc>
            </a:pPr>
            <a:r>
              <a:rPr lang="en-US" sz="2600" baseline="30000" dirty="0">
                <a:solidFill>
                  <a:srgbClr val="FFFFFF"/>
                </a:solidFill>
              </a:rPr>
              <a:t>In another study, orally administered </a:t>
            </a:r>
            <a:r>
              <a:rPr lang="en-US" sz="2600" baseline="30000" dirty="0" err="1">
                <a:solidFill>
                  <a:srgbClr val="FFFFFF"/>
                </a:solidFill>
              </a:rPr>
              <a:t>ashwagandha</a:t>
            </a:r>
            <a:r>
              <a:rPr lang="en-US" sz="2600" baseline="30000" dirty="0">
                <a:solidFill>
                  <a:srgbClr val="FFFFFF"/>
                </a:solidFill>
              </a:rPr>
              <a:t> extract significantly inhibited experimentally induced stomach cancer in laboratory animals. Tumor incidence was reduced by 60% and tumor multiplicity (number) by 92%. Similarly, in a rodent model of skin cancer, </a:t>
            </a:r>
            <a:r>
              <a:rPr lang="en-US" sz="2600" baseline="30000" dirty="0" err="1">
                <a:solidFill>
                  <a:srgbClr val="FFFFFF"/>
                </a:solidFill>
              </a:rPr>
              <a:t>ashwagandha</a:t>
            </a:r>
            <a:r>
              <a:rPr lang="en-US" sz="2600" baseline="30000" dirty="0">
                <a:solidFill>
                  <a:srgbClr val="FFFFFF"/>
                </a:solidFill>
              </a:rPr>
              <a:t> inhibited tumor incidence and multiplicity by 45% and 71%, respectively.16Ashwagandha’s protective effect against skin cancer has been shown in other studies as well.17</a:t>
            </a:r>
          </a:p>
          <a:p>
            <a:pPr>
              <a:lnSpc>
                <a:spcPct val="130000"/>
              </a:lnSpc>
            </a:pPr>
            <a:endParaRPr lang="en-US" sz="2600" baseline="30000" dirty="0">
              <a:solidFill>
                <a:srgbClr val="FFFFFF"/>
              </a:solidFill>
            </a:endParaRPr>
          </a:p>
          <a:p>
            <a:pPr>
              <a:lnSpc>
                <a:spcPct val="130000"/>
              </a:lnSpc>
            </a:pPr>
            <a:r>
              <a:rPr lang="en-US" sz="2600" baseline="30000" dirty="0">
                <a:solidFill>
                  <a:srgbClr val="FFFFFF"/>
                </a:solidFill>
              </a:rPr>
              <a:t>A recent experiment demonstrated that </a:t>
            </a:r>
            <a:r>
              <a:rPr lang="en-US" sz="2600" baseline="30000" dirty="0" err="1">
                <a:solidFill>
                  <a:srgbClr val="FFFFFF"/>
                </a:solidFill>
              </a:rPr>
              <a:t>ashwagandha</a:t>
            </a:r>
            <a:r>
              <a:rPr lang="en-US" sz="2600" baseline="30000" dirty="0">
                <a:solidFill>
                  <a:srgbClr val="FFFFFF"/>
                </a:solidFill>
              </a:rPr>
              <a:t> extract produced a marked increase in life span and a decrease in tumor weight in animals with experimentally induced cancer of the lymphatic system.18 This is an exciting finding, suggesting that </a:t>
            </a:r>
            <a:r>
              <a:rPr lang="en-US" sz="2600" baseline="30000" dirty="0" err="1">
                <a:solidFill>
                  <a:srgbClr val="FFFFFF"/>
                </a:solidFill>
              </a:rPr>
              <a:t>ashwagandha</a:t>
            </a:r>
            <a:r>
              <a:rPr lang="en-US" sz="2600" baseline="30000" dirty="0">
                <a:solidFill>
                  <a:srgbClr val="FFFFFF"/>
                </a:solidFill>
              </a:rPr>
              <a:t> could enhance survival in individuals with cancer.</a:t>
            </a:r>
          </a:p>
        </p:txBody>
      </p:sp>
    </p:spTree>
    <p:extLst>
      <p:ext uri="{BB962C8B-B14F-4D97-AF65-F5344CB8AC3E}">
        <p14:creationId xmlns:p14="http://schemas.microsoft.com/office/powerpoint/2010/main" val="116349684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1607878" y="717231"/>
            <a:ext cx="7303894" cy="4933656"/>
          </a:xfrm>
          <a:prstGeom prst="rect">
            <a:avLst/>
          </a:prstGeom>
        </p:spPr>
        <p:txBody>
          <a:bodyPr wrap="square">
            <a:spAutoFit/>
          </a:bodyPr>
          <a:lstStyle/>
          <a:p>
            <a:pPr>
              <a:lnSpc>
                <a:spcPct val="130000"/>
              </a:lnSpc>
            </a:pPr>
            <a:r>
              <a:rPr lang="en-US" sz="2600" baseline="30000" dirty="0">
                <a:solidFill>
                  <a:srgbClr val="FFFFFF"/>
                </a:solidFill>
              </a:rPr>
              <a:t>The </a:t>
            </a:r>
            <a:r>
              <a:rPr lang="en-US" sz="2600" baseline="30000" dirty="0" smtClean="0">
                <a:solidFill>
                  <a:srgbClr val="FFFFFF"/>
                </a:solidFill>
              </a:rPr>
              <a:t>past </a:t>
            </a:r>
            <a:r>
              <a:rPr lang="en-US" sz="2600" baseline="30000" dirty="0">
                <a:solidFill>
                  <a:srgbClr val="FFFFFF"/>
                </a:solidFill>
              </a:rPr>
              <a:t>year has been banner year for </a:t>
            </a:r>
            <a:r>
              <a:rPr lang="en-US" sz="2600" baseline="30000" dirty="0" err="1">
                <a:solidFill>
                  <a:srgbClr val="FFFFFF"/>
                </a:solidFill>
              </a:rPr>
              <a:t>Ashwagandha</a:t>
            </a:r>
            <a:r>
              <a:rPr lang="en-US" sz="2600" baseline="30000" dirty="0">
                <a:solidFill>
                  <a:srgbClr val="FFFFFF"/>
                </a:solidFill>
              </a:rPr>
              <a:t> research. Numerous studies confirmed its healing properties in a variety of conditions, including stress, toxicity, heart disease, Alzheimer’s disease, diabetes, Parkinson’s, skin cancer, tuberculosis, liver toxicity and many others. Following is a summary of some of the findings of the over fifty different human, laboratory and animal studies conducted using </a:t>
            </a:r>
            <a:r>
              <a:rPr lang="en-US" sz="2600" baseline="30000" dirty="0" err="1">
                <a:solidFill>
                  <a:srgbClr val="FFFFFF"/>
                </a:solidFill>
              </a:rPr>
              <a:t>Ashwaghanda</a:t>
            </a:r>
            <a:r>
              <a:rPr lang="en-US" sz="2600" baseline="30000" dirty="0">
                <a:solidFill>
                  <a:srgbClr val="FFFFFF"/>
                </a:solidFill>
              </a:rPr>
              <a:t> published during 2012 and early 2013:</a:t>
            </a:r>
          </a:p>
          <a:p>
            <a:pPr>
              <a:lnSpc>
                <a:spcPct val="130000"/>
              </a:lnSpc>
            </a:pPr>
            <a:r>
              <a:rPr lang="en-US" sz="2600" baseline="30000" dirty="0">
                <a:solidFill>
                  <a:srgbClr val="FFFFFF"/>
                </a:solidFill>
              </a:rPr>
              <a:t>		</a:t>
            </a:r>
          </a:p>
          <a:p>
            <a:pPr>
              <a:lnSpc>
                <a:spcPct val="130000"/>
              </a:lnSpc>
            </a:pPr>
            <a:r>
              <a:rPr lang="en-US" sz="2600" baseline="30000" dirty="0">
                <a:solidFill>
                  <a:srgbClr val="FFFFFF"/>
                </a:solidFill>
              </a:rPr>
              <a:t>- Research from the </a:t>
            </a:r>
            <a:r>
              <a:rPr lang="en-US" sz="2600" baseline="30000" dirty="0" err="1">
                <a:solidFill>
                  <a:srgbClr val="FFFFFF"/>
                </a:solidFill>
              </a:rPr>
              <a:t>Asha</a:t>
            </a:r>
            <a:r>
              <a:rPr lang="en-US" sz="2600" baseline="30000" dirty="0">
                <a:solidFill>
                  <a:srgbClr val="FFFFFF"/>
                </a:solidFill>
              </a:rPr>
              <a:t> Hospital in </a:t>
            </a:r>
            <a:r>
              <a:rPr lang="en-US" sz="2600" baseline="30000" dirty="0" err="1">
                <a:solidFill>
                  <a:srgbClr val="FFFFFF"/>
                </a:solidFill>
              </a:rPr>
              <a:t>Hyderbad</a:t>
            </a:r>
            <a:r>
              <a:rPr lang="en-US" sz="2600" baseline="30000" dirty="0">
                <a:solidFill>
                  <a:srgbClr val="FFFFFF"/>
                </a:solidFill>
              </a:rPr>
              <a:t> found, in a study of 64 people </a:t>
            </a:r>
            <a:r>
              <a:rPr lang="en-US" sz="2600" baseline="30000" dirty="0" err="1">
                <a:solidFill>
                  <a:srgbClr val="FFFFFF"/>
                </a:solidFill>
              </a:rPr>
              <a:t>withchronic</a:t>
            </a:r>
            <a:r>
              <a:rPr lang="en-US" sz="2600" baseline="30000" dirty="0">
                <a:solidFill>
                  <a:srgbClr val="FFFFFF"/>
                </a:solidFill>
              </a:rPr>
              <a:t> stress, that </a:t>
            </a:r>
            <a:r>
              <a:rPr lang="en-US" sz="2600" baseline="30000" dirty="0" err="1">
                <a:solidFill>
                  <a:srgbClr val="FFFFFF"/>
                </a:solidFill>
              </a:rPr>
              <a:t>Ashwagandha</a:t>
            </a:r>
            <a:r>
              <a:rPr lang="en-US" sz="2600" baseline="30000" dirty="0">
                <a:solidFill>
                  <a:srgbClr val="FFFFFF"/>
                </a:solidFill>
              </a:rPr>
              <a:t> supplementation for two months decreased stress by 44% and decreased depression and/or anxiety by 72%.</a:t>
            </a:r>
          </a:p>
          <a:p>
            <a:pPr>
              <a:lnSpc>
                <a:spcPct val="130000"/>
              </a:lnSpc>
            </a:pPr>
            <a:endParaRPr lang="en-US" sz="2600" baseline="30000" dirty="0">
              <a:solidFill>
                <a:srgbClr val="FFFFFF"/>
              </a:solidFill>
            </a:endParaRPr>
          </a:p>
          <a:p>
            <a:pPr>
              <a:lnSpc>
                <a:spcPct val="130000"/>
              </a:lnSpc>
            </a:pPr>
            <a:r>
              <a:rPr lang="en-US" sz="2600" baseline="30000" dirty="0">
                <a:solidFill>
                  <a:srgbClr val="FFFFFF"/>
                </a:solidFill>
              </a:rPr>
              <a:t>-Tokyo University of Technology researchers found that </a:t>
            </a:r>
            <a:r>
              <a:rPr lang="en-US" sz="2600" baseline="30000" dirty="0" err="1">
                <a:solidFill>
                  <a:srgbClr val="FFFFFF"/>
                </a:solidFill>
              </a:rPr>
              <a:t>Ashwagandha</a:t>
            </a:r>
            <a:r>
              <a:rPr lang="en-US" sz="2600" baseline="30000" dirty="0">
                <a:solidFill>
                  <a:srgbClr val="FFFFFF"/>
                </a:solidFill>
              </a:rPr>
              <a:t> slows the process of melanocyte stem cell phosphorylation, giving it the potential of blocking skin cancers.</a:t>
            </a:r>
          </a:p>
        </p:txBody>
      </p:sp>
    </p:spTree>
    <p:extLst>
      <p:ext uri="{BB962C8B-B14F-4D97-AF65-F5344CB8AC3E}">
        <p14:creationId xmlns:p14="http://schemas.microsoft.com/office/powerpoint/2010/main" val="396092805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8" name="Rectangle 7"/>
          <p:cNvSpPr/>
          <p:nvPr/>
        </p:nvSpPr>
        <p:spPr>
          <a:xfrm>
            <a:off x="2188883" y="684424"/>
            <a:ext cx="6524941" cy="5078314"/>
          </a:xfrm>
          <a:prstGeom prst="rect">
            <a:avLst/>
          </a:prstGeom>
        </p:spPr>
        <p:txBody>
          <a:bodyPr wrap="square">
            <a:spAutoFit/>
          </a:bodyPr>
          <a:lstStyle/>
          <a:p>
            <a:pPr marL="285750" indent="-285750">
              <a:buFont typeface="Arial"/>
              <a:buChar char="•"/>
            </a:pPr>
            <a:r>
              <a:rPr lang="en-US" dirty="0" err="1" smtClean="0">
                <a:solidFill>
                  <a:srgbClr val="FFFFFF"/>
                </a:solidFill>
              </a:rPr>
              <a:t>Banasthali</a:t>
            </a:r>
            <a:r>
              <a:rPr lang="en-US" dirty="0" smtClean="0">
                <a:solidFill>
                  <a:srgbClr val="FFFFFF"/>
                </a:solidFill>
              </a:rPr>
              <a:t> </a:t>
            </a:r>
            <a:r>
              <a:rPr lang="en-US" dirty="0">
                <a:solidFill>
                  <a:srgbClr val="FFFFFF"/>
                </a:solidFill>
              </a:rPr>
              <a:t>University researchers found that </a:t>
            </a:r>
            <a:r>
              <a:rPr lang="en-US" dirty="0" err="1">
                <a:solidFill>
                  <a:srgbClr val="FFFFFF"/>
                </a:solidFill>
              </a:rPr>
              <a:t>Ashwagandha</a:t>
            </a:r>
            <a:r>
              <a:rPr lang="en-US" dirty="0">
                <a:solidFill>
                  <a:srgbClr val="FFFFFF"/>
                </a:solidFill>
              </a:rPr>
              <a:t> may </a:t>
            </a:r>
            <a:r>
              <a:rPr lang="en-US" dirty="0" smtClean="0">
                <a:solidFill>
                  <a:srgbClr val="FFFFFF"/>
                </a:solidFill>
              </a:rPr>
              <a:t>protect </a:t>
            </a:r>
            <a:r>
              <a:rPr lang="en-US" dirty="0">
                <a:solidFill>
                  <a:srgbClr val="FFFFFF"/>
                </a:solidFill>
              </a:rPr>
              <a:t>the liver against lead toxicity.</a:t>
            </a:r>
          </a:p>
          <a:p>
            <a:r>
              <a:rPr lang="en-US" dirty="0">
                <a:solidFill>
                  <a:srgbClr val="FFFFFF"/>
                </a:solidFill>
              </a:rPr>
              <a:t>		</a:t>
            </a:r>
          </a:p>
          <a:p>
            <a:pPr marL="285750" indent="-285750">
              <a:buFont typeface="Arial"/>
              <a:buChar char="•"/>
            </a:pPr>
            <a:r>
              <a:rPr lang="en-US" dirty="0" err="1">
                <a:solidFill>
                  <a:srgbClr val="FFFFFF"/>
                </a:solidFill>
              </a:rPr>
              <a:t>Jamia</a:t>
            </a:r>
            <a:r>
              <a:rPr lang="en-US" dirty="0">
                <a:solidFill>
                  <a:srgbClr val="FFFFFF"/>
                </a:solidFill>
              </a:rPr>
              <a:t> </a:t>
            </a:r>
            <a:r>
              <a:rPr lang="en-US" dirty="0" err="1">
                <a:solidFill>
                  <a:srgbClr val="FFFFFF"/>
                </a:solidFill>
              </a:rPr>
              <a:t>Hamdard</a:t>
            </a:r>
            <a:r>
              <a:rPr lang="en-US" dirty="0">
                <a:solidFill>
                  <a:srgbClr val="FFFFFF"/>
                </a:solidFill>
              </a:rPr>
              <a:t> University researchers found that </a:t>
            </a:r>
            <a:r>
              <a:rPr lang="en-US" dirty="0" err="1">
                <a:solidFill>
                  <a:srgbClr val="FFFFFF"/>
                </a:solidFill>
              </a:rPr>
              <a:t>Ashwagandha</a:t>
            </a:r>
            <a:r>
              <a:rPr lang="en-US" dirty="0">
                <a:solidFill>
                  <a:srgbClr val="FFFFFF"/>
                </a:solidFill>
              </a:rPr>
              <a:t> </a:t>
            </a:r>
            <a:r>
              <a:rPr lang="en-US" dirty="0" smtClean="0">
                <a:solidFill>
                  <a:srgbClr val="FFFFFF"/>
                </a:solidFill>
              </a:rPr>
              <a:t>reduces </a:t>
            </a:r>
            <a:r>
              <a:rPr lang="en-US" dirty="0">
                <a:solidFill>
                  <a:srgbClr val="FFFFFF"/>
                </a:solidFill>
              </a:rPr>
              <a:t>oxidative damage related to brain cell damage – making </a:t>
            </a:r>
            <a:r>
              <a:rPr lang="en-US" dirty="0" smtClean="0">
                <a:solidFill>
                  <a:srgbClr val="FFFFFF"/>
                </a:solidFill>
              </a:rPr>
              <a:t>it useful </a:t>
            </a:r>
            <a:r>
              <a:rPr lang="en-US" dirty="0">
                <a:solidFill>
                  <a:srgbClr val="FFFFFF"/>
                </a:solidFill>
              </a:rPr>
              <a:t>for reducing dementia </a:t>
            </a:r>
            <a:r>
              <a:rPr lang="en-US" dirty="0" err="1">
                <a:solidFill>
                  <a:srgbClr val="FFFFFF"/>
                </a:solidFill>
              </a:rPr>
              <a:t>andAlzheimer’s</a:t>
            </a:r>
            <a:r>
              <a:rPr lang="en-US" dirty="0">
                <a:solidFill>
                  <a:srgbClr val="FFFFFF"/>
                </a:solidFill>
              </a:rPr>
              <a:t> risk.</a:t>
            </a:r>
          </a:p>
          <a:p>
            <a:pPr marL="285750" indent="-285750">
              <a:buFont typeface="Arial"/>
              <a:buChar char="•"/>
            </a:pPr>
            <a:endParaRPr lang="en-US" dirty="0">
              <a:solidFill>
                <a:srgbClr val="FFFFFF"/>
              </a:solidFill>
            </a:endParaRPr>
          </a:p>
          <a:p>
            <a:pPr marL="285750" indent="-285750">
              <a:buFont typeface="Arial"/>
              <a:buChar char="•"/>
            </a:pPr>
            <a:r>
              <a:rPr lang="en-US" dirty="0" smtClean="0">
                <a:solidFill>
                  <a:srgbClr val="FFFFFF"/>
                </a:solidFill>
              </a:rPr>
              <a:t>Eight </a:t>
            </a:r>
            <a:r>
              <a:rPr lang="en-US" dirty="0">
                <a:solidFill>
                  <a:srgbClr val="FFFFFF"/>
                </a:solidFill>
              </a:rPr>
              <a:t>weeks of </a:t>
            </a:r>
            <a:r>
              <a:rPr lang="en-US" dirty="0" err="1">
                <a:solidFill>
                  <a:srgbClr val="FFFFFF"/>
                </a:solidFill>
              </a:rPr>
              <a:t>Ashwagandha</a:t>
            </a:r>
            <a:r>
              <a:rPr lang="en-US" dirty="0">
                <a:solidFill>
                  <a:srgbClr val="FFFFFF"/>
                </a:solidFill>
              </a:rPr>
              <a:t> supplementation increased endurance, </a:t>
            </a:r>
            <a:r>
              <a:rPr lang="en-US" dirty="0" smtClean="0">
                <a:solidFill>
                  <a:srgbClr val="FFFFFF"/>
                </a:solidFill>
              </a:rPr>
              <a:t>respiration </a:t>
            </a:r>
            <a:r>
              <a:rPr lang="en-US" dirty="0">
                <a:solidFill>
                  <a:srgbClr val="FFFFFF"/>
                </a:solidFill>
              </a:rPr>
              <a:t>capacity and metabolic efficiency among cycling athletes, 	</a:t>
            </a:r>
            <a:r>
              <a:rPr lang="en-US" dirty="0" smtClean="0">
                <a:solidFill>
                  <a:srgbClr val="FFFFFF"/>
                </a:solidFill>
              </a:rPr>
              <a:t>according </a:t>
            </a:r>
            <a:r>
              <a:rPr lang="en-US" dirty="0">
                <a:solidFill>
                  <a:srgbClr val="FFFFFF"/>
                </a:solidFill>
              </a:rPr>
              <a:t>to research from Guru Nanak </a:t>
            </a:r>
            <a:r>
              <a:rPr lang="en-US" dirty="0" err="1">
                <a:solidFill>
                  <a:srgbClr val="FFFFFF"/>
                </a:solidFill>
              </a:rPr>
              <a:t>Dev</a:t>
            </a:r>
            <a:r>
              <a:rPr lang="en-US" dirty="0">
                <a:solidFill>
                  <a:srgbClr val="FFFFFF"/>
                </a:solidFill>
              </a:rPr>
              <a:t> University</a:t>
            </a:r>
            <a:r>
              <a:rPr lang="en-US" dirty="0" smtClean="0">
                <a:solidFill>
                  <a:srgbClr val="FFFFFF"/>
                </a:solidFill>
              </a:rPr>
              <a:t>.</a:t>
            </a:r>
          </a:p>
          <a:p>
            <a:pPr marL="285750" indent="-285750">
              <a:buFont typeface="Arial"/>
              <a:buChar char="•"/>
            </a:pPr>
            <a:endParaRPr lang="en-US" dirty="0">
              <a:solidFill>
                <a:srgbClr val="FFFFFF"/>
              </a:solidFill>
            </a:endParaRPr>
          </a:p>
          <a:p>
            <a:pPr marL="285750" indent="-285750">
              <a:buFont typeface="Arial"/>
              <a:buChar char="•"/>
            </a:pPr>
            <a:r>
              <a:rPr lang="en-US" dirty="0" smtClean="0">
                <a:solidFill>
                  <a:srgbClr val="FFFFFF"/>
                </a:solidFill>
              </a:rPr>
              <a:t>Research </a:t>
            </a:r>
            <a:r>
              <a:rPr lang="en-US" dirty="0">
                <a:solidFill>
                  <a:srgbClr val="FFFFFF"/>
                </a:solidFill>
              </a:rPr>
              <a:t>from Texas’ Baylor University found that </a:t>
            </a:r>
            <a:r>
              <a:rPr lang="en-US" dirty="0" err="1">
                <a:solidFill>
                  <a:srgbClr val="FFFFFF"/>
                </a:solidFill>
              </a:rPr>
              <a:t>Ashwagandha</a:t>
            </a:r>
            <a:r>
              <a:rPr lang="en-US" dirty="0">
                <a:solidFill>
                  <a:srgbClr val="FFFFFF"/>
                </a:solidFill>
              </a:rPr>
              <a:t> </a:t>
            </a:r>
          </a:p>
          <a:p>
            <a:r>
              <a:rPr lang="en-US" dirty="0">
                <a:solidFill>
                  <a:srgbClr val="FFFFFF"/>
                </a:solidFill>
              </a:rPr>
              <a:t> </a:t>
            </a:r>
            <a:r>
              <a:rPr lang="en-US" dirty="0" smtClean="0">
                <a:solidFill>
                  <a:srgbClr val="FFFFFF"/>
                </a:solidFill>
              </a:rPr>
              <a:t>     reduced </a:t>
            </a:r>
            <a:r>
              <a:rPr lang="en-US" dirty="0">
                <a:solidFill>
                  <a:srgbClr val="FFFFFF"/>
                </a:solidFill>
              </a:rPr>
              <a:t>inflammation related to type I diabetes.</a:t>
            </a:r>
          </a:p>
          <a:p>
            <a:endParaRPr lang="en-US" dirty="0">
              <a:solidFill>
                <a:srgbClr val="FFFFFF"/>
              </a:solidFill>
            </a:endParaRPr>
          </a:p>
          <a:p>
            <a:pPr marL="285750" indent="-285750">
              <a:buFont typeface="Arial"/>
              <a:buChar char="•"/>
            </a:pPr>
            <a:r>
              <a:rPr lang="en-US" dirty="0" smtClean="0">
                <a:solidFill>
                  <a:srgbClr val="FFFFFF"/>
                </a:solidFill>
              </a:rPr>
              <a:t>Research </a:t>
            </a:r>
            <a:r>
              <a:rPr lang="en-US" dirty="0">
                <a:solidFill>
                  <a:srgbClr val="FFFFFF"/>
                </a:solidFill>
              </a:rPr>
              <a:t>from the College of Pharmacy at University of Hawaii </a:t>
            </a:r>
            <a:r>
              <a:rPr lang="en-US" dirty="0" smtClean="0">
                <a:solidFill>
                  <a:srgbClr val="FFFFFF"/>
                </a:solidFill>
              </a:rPr>
              <a:t>performed </a:t>
            </a:r>
            <a:r>
              <a:rPr lang="en-US" dirty="0">
                <a:solidFill>
                  <a:srgbClr val="FFFFFF"/>
                </a:solidFill>
              </a:rPr>
              <a:t>assays that found that </a:t>
            </a:r>
            <a:r>
              <a:rPr lang="en-US" dirty="0" err="1">
                <a:solidFill>
                  <a:srgbClr val="FFFFFF"/>
                </a:solidFill>
              </a:rPr>
              <a:t>Ashwagandha</a:t>
            </a:r>
            <a:r>
              <a:rPr lang="en-US" dirty="0">
                <a:solidFill>
                  <a:srgbClr val="FFFFFF"/>
                </a:solidFill>
              </a:rPr>
              <a:t> inhibited </a:t>
            </a:r>
            <a:endParaRPr lang="en-US" dirty="0" smtClean="0">
              <a:solidFill>
                <a:srgbClr val="FFFFFF"/>
              </a:solidFill>
            </a:endParaRPr>
          </a:p>
          <a:p>
            <a:r>
              <a:rPr lang="en-US" dirty="0">
                <a:solidFill>
                  <a:srgbClr val="FFFFFF"/>
                </a:solidFill>
              </a:rPr>
              <a:t> </a:t>
            </a:r>
            <a:r>
              <a:rPr lang="en-US" dirty="0" smtClean="0">
                <a:solidFill>
                  <a:srgbClr val="FFFFFF"/>
                </a:solidFill>
              </a:rPr>
              <a:t>    cancer-related </a:t>
            </a:r>
            <a:r>
              <a:rPr lang="en-US" dirty="0">
                <a:solidFill>
                  <a:srgbClr val="FFFFFF"/>
                </a:solidFill>
              </a:rPr>
              <a:t>cytokines.</a:t>
            </a:r>
          </a:p>
        </p:txBody>
      </p:sp>
    </p:spTree>
    <p:extLst>
      <p:ext uri="{BB962C8B-B14F-4D97-AF65-F5344CB8AC3E}">
        <p14:creationId xmlns:p14="http://schemas.microsoft.com/office/powerpoint/2010/main" val="2157505341"/>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8" name="Rectangle 7"/>
          <p:cNvSpPr/>
          <p:nvPr/>
        </p:nvSpPr>
        <p:spPr>
          <a:xfrm>
            <a:off x="1905141" y="1061808"/>
            <a:ext cx="6985516" cy="5078314"/>
          </a:xfrm>
          <a:prstGeom prst="rect">
            <a:avLst/>
          </a:prstGeom>
        </p:spPr>
        <p:txBody>
          <a:bodyPr wrap="square">
            <a:spAutoFit/>
          </a:bodyPr>
          <a:lstStyle/>
          <a:p>
            <a:pPr marL="285750" indent="-285750">
              <a:buFont typeface="Arial"/>
              <a:buChar char="•"/>
            </a:pPr>
            <a:r>
              <a:rPr lang="en-US" dirty="0">
                <a:solidFill>
                  <a:srgbClr val="FFFFFF"/>
                </a:solidFill>
              </a:rPr>
              <a:t>Researchers from the Indian Institute of Technology found that </a:t>
            </a:r>
          </a:p>
          <a:p>
            <a:r>
              <a:rPr lang="en-US" dirty="0">
                <a:solidFill>
                  <a:srgbClr val="FFFFFF"/>
                </a:solidFill>
              </a:rPr>
              <a:t> </a:t>
            </a:r>
            <a:r>
              <a:rPr lang="en-US" dirty="0" smtClean="0">
                <a:solidFill>
                  <a:srgbClr val="FFFFFF"/>
                </a:solidFill>
              </a:rPr>
              <a:t>       </a:t>
            </a:r>
            <a:r>
              <a:rPr lang="en-US" dirty="0" err="1" smtClean="0">
                <a:solidFill>
                  <a:srgbClr val="FFFFFF"/>
                </a:solidFill>
              </a:rPr>
              <a:t>Ashwagandha</a:t>
            </a:r>
            <a:r>
              <a:rPr lang="en-US" dirty="0" smtClean="0">
                <a:solidFill>
                  <a:srgbClr val="FFFFFF"/>
                </a:solidFill>
              </a:rPr>
              <a:t> </a:t>
            </a:r>
            <a:r>
              <a:rPr lang="en-US" dirty="0">
                <a:solidFill>
                  <a:srgbClr val="FFFFFF"/>
                </a:solidFill>
              </a:rPr>
              <a:t>compounds inhibited proteins involved in </a:t>
            </a:r>
          </a:p>
          <a:p>
            <a:r>
              <a:rPr lang="en-US" dirty="0" smtClean="0">
                <a:solidFill>
                  <a:srgbClr val="FFFFFF"/>
                </a:solidFill>
              </a:rPr>
              <a:t>        </a:t>
            </a:r>
            <a:r>
              <a:rPr lang="en-US" dirty="0" err="1" smtClean="0">
                <a:solidFill>
                  <a:srgbClr val="FFFFFF"/>
                </a:solidFill>
              </a:rPr>
              <a:t>Leishmaniasis</a:t>
            </a:r>
            <a:r>
              <a:rPr lang="en-US" dirty="0">
                <a:solidFill>
                  <a:srgbClr val="FFFFFF"/>
                </a:solidFill>
              </a:rPr>
              <a:t>.</a:t>
            </a:r>
          </a:p>
          <a:p>
            <a:r>
              <a:rPr lang="en-US" dirty="0">
                <a:solidFill>
                  <a:srgbClr val="FFFFFF"/>
                </a:solidFill>
              </a:rPr>
              <a:t>		</a:t>
            </a:r>
          </a:p>
          <a:p>
            <a:pPr marL="285750" indent="-285750">
              <a:buFont typeface="Arial"/>
              <a:buChar char="•"/>
            </a:pPr>
            <a:r>
              <a:rPr lang="en-US" dirty="0">
                <a:solidFill>
                  <a:srgbClr val="FFFFFF"/>
                </a:solidFill>
              </a:rPr>
              <a:t>Researchers from </a:t>
            </a:r>
            <a:r>
              <a:rPr lang="en-US" dirty="0" err="1">
                <a:solidFill>
                  <a:srgbClr val="FFFFFF"/>
                </a:solidFill>
              </a:rPr>
              <a:t>Jamia</a:t>
            </a:r>
            <a:r>
              <a:rPr lang="en-US" dirty="0">
                <a:solidFill>
                  <a:srgbClr val="FFFFFF"/>
                </a:solidFill>
              </a:rPr>
              <a:t> </a:t>
            </a:r>
            <a:r>
              <a:rPr lang="en-US" dirty="0" err="1">
                <a:solidFill>
                  <a:srgbClr val="FFFFFF"/>
                </a:solidFill>
              </a:rPr>
              <a:t>Hamdard</a:t>
            </a:r>
            <a:r>
              <a:rPr lang="en-US" dirty="0">
                <a:solidFill>
                  <a:srgbClr val="FFFFFF"/>
                </a:solidFill>
              </a:rPr>
              <a:t> University’s Pharmacy Faculty found that </a:t>
            </a:r>
            <a:r>
              <a:rPr lang="en-US" dirty="0" err="1">
                <a:solidFill>
                  <a:srgbClr val="FFFFFF"/>
                </a:solidFill>
              </a:rPr>
              <a:t>Ashwagandha</a:t>
            </a:r>
            <a:r>
              <a:rPr lang="en-US" dirty="0">
                <a:solidFill>
                  <a:srgbClr val="FFFFFF"/>
                </a:solidFill>
              </a:rPr>
              <a:t> reduces oxidative stress related to type 2 diabetes.</a:t>
            </a:r>
          </a:p>
          <a:p>
            <a:r>
              <a:rPr lang="en-US" dirty="0">
                <a:solidFill>
                  <a:srgbClr val="FFFFFF"/>
                </a:solidFill>
              </a:rPr>
              <a:t>		</a:t>
            </a:r>
          </a:p>
          <a:p>
            <a:pPr marL="285750" indent="-285750">
              <a:buFont typeface="Arial"/>
              <a:buChar char="•"/>
            </a:pPr>
            <a:r>
              <a:rPr lang="en-US" dirty="0">
                <a:solidFill>
                  <a:srgbClr val="FFFFFF"/>
                </a:solidFill>
              </a:rPr>
              <a:t>Researchers from the </a:t>
            </a:r>
            <a:r>
              <a:rPr lang="en-US" dirty="0" err="1">
                <a:solidFill>
                  <a:srgbClr val="FFFFFF"/>
                </a:solidFill>
              </a:rPr>
              <a:t>Defence</a:t>
            </a:r>
            <a:r>
              <a:rPr lang="en-US" dirty="0">
                <a:solidFill>
                  <a:srgbClr val="FFFFFF"/>
                </a:solidFill>
              </a:rPr>
              <a:t> Institute of Physiology and Allied Sciences found that </a:t>
            </a:r>
            <a:r>
              <a:rPr lang="en-US" dirty="0" err="1">
                <a:solidFill>
                  <a:srgbClr val="FFFFFF"/>
                </a:solidFill>
              </a:rPr>
              <a:t>Ashwagandha</a:t>
            </a:r>
            <a:r>
              <a:rPr lang="en-US" dirty="0">
                <a:solidFill>
                  <a:srgbClr val="FFFFFF"/>
                </a:solidFill>
              </a:rPr>
              <a:t> supported memory and helped prevent nerve cell </a:t>
            </a:r>
            <a:r>
              <a:rPr lang="en-US" dirty="0" err="1">
                <a:solidFill>
                  <a:srgbClr val="FFFFFF"/>
                </a:solidFill>
              </a:rPr>
              <a:t>degenerationamong</a:t>
            </a:r>
            <a:r>
              <a:rPr lang="en-US" dirty="0">
                <a:solidFill>
                  <a:srgbClr val="FFFFFF"/>
                </a:solidFill>
              </a:rPr>
              <a:t> rats.</a:t>
            </a:r>
          </a:p>
          <a:p>
            <a:r>
              <a:rPr lang="en-US" dirty="0">
                <a:solidFill>
                  <a:srgbClr val="FFFFFF"/>
                </a:solidFill>
              </a:rPr>
              <a:t>		</a:t>
            </a:r>
          </a:p>
          <a:p>
            <a:pPr marL="285750" indent="-285750">
              <a:buFont typeface="Arial"/>
              <a:buChar char="•"/>
            </a:pPr>
            <a:r>
              <a:rPr lang="en-US" dirty="0">
                <a:solidFill>
                  <a:srgbClr val="FFFFFF"/>
                </a:solidFill>
              </a:rPr>
              <a:t>Colorado State University researchers found that </a:t>
            </a:r>
            <a:r>
              <a:rPr lang="en-US" dirty="0" err="1">
                <a:solidFill>
                  <a:srgbClr val="FFFFFF"/>
                </a:solidFill>
              </a:rPr>
              <a:t>Ashwagandha</a:t>
            </a:r>
            <a:r>
              <a:rPr lang="en-US" dirty="0">
                <a:solidFill>
                  <a:srgbClr val="FFFFFF"/>
                </a:solidFill>
              </a:rPr>
              <a:t> and other </a:t>
            </a:r>
            <a:r>
              <a:rPr lang="en-US" dirty="0" err="1">
                <a:solidFill>
                  <a:srgbClr val="FFFFFF"/>
                </a:solidFill>
              </a:rPr>
              <a:t>Ayurvedic</a:t>
            </a:r>
            <a:r>
              <a:rPr lang="en-US" dirty="0">
                <a:solidFill>
                  <a:srgbClr val="FFFFFF"/>
                </a:solidFill>
              </a:rPr>
              <a:t> herbs help protect the heart from oxidative damage.</a:t>
            </a:r>
          </a:p>
          <a:p>
            <a:r>
              <a:rPr lang="en-US" dirty="0">
                <a:solidFill>
                  <a:srgbClr val="FFFFFF"/>
                </a:solidFill>
              </a:rPr>
              <a:t>		</a:t>
            </a:r>
          </a:p>
          <a:p>
            <a:pPr marL="285750" indent="-285750">
              <a:buFont typeface="Arial"/>
              <a:buChar char="•"/>
            </a:pPr>
            <a:r>
              <a:rPr lang="en-US" dirty="0">
                <a:solidFill>
                  <a:srgbClr val="FFFFFF"/>
                </a:solidFill>
              </a:rPr>
              <a:t>Researchers from Malaysia’s University </a:t>
            </a:r>
            <a:r>
              <a:rPr lang="en-US" dirty="0" err="1">
                <a:solidFill>
                  <a:srgbClr val="FFFFFF"/>
                </a:solidFill>
              </a:rPr>
              <a:t>Sains</a:t>
            </a:r>
            <a:r>
              <a:rPr lang="en-US" dirty="0">
                <a:solidFill>
                  <a:srgbClr val="FFFFFF"/>
                </a:solidFill>
              </a:rPr>
              <a:t> found that </a:t>
            </a:r>
            <a:r>
              <a:rPr lang="en-US" dirty="0" err="1">
                <a:solidFill>
                  <a:srgbClr val="FFFFFF"/>
                </a:solidFill>
              </a:rPr>
              <a:t>Ashwagandha</a:t>
            </a:r>
            <a:r>
              <a:rPr lang="en-US" dirty="0">
                <a:solidFill>
                  <a:srgbClr val="FFFFFF"/>
                </a:solidFill>
              </a:rPr>
              <a:t> reduced fatigue and increased general well-being among patients who were undergoing chemotherapy.</a:t>
            </a:r>
          </a:p>
        </p:txBody>
      </p:sp>
      <p:sp>
        <p:nvSpPr>
          <p:cNvPr id="10" name="Rectangle 9"/>
          <p:cNvSpPr/>
          <p:nvPr/>
        </p:nvSpPr>
        <p:spPr>
          <a:xfrm>
            <a:off x="2788765" y="395882"/>
            <a:ext cx="4133059" cy="451406"/>
          </a:xfrm>
          <a:prstGeom prst="rect">
            <a:avLst/>
          </a:prstGeom>
        </p:spPr>
        <p:txBody>
          <a:bodyPr wrap="none">
            <a:spAutoFit/>
          </a:bodyPr>
          <a:lstStyle/>
          <a:p>
            <a:r>
              <a:rPr lang="en-US" sz="3500" baseline="30000" dirty="0">
                <a:solidFill>
                  <a:srgbClr val="FFFF00"/>
                </a:solidFill>
              </a:rPr>
              <a:t>FUNCTION OF ASHWAGANDHA :</a:t>
            </a:r>
          </a:p>
        </p:txBody>
      </p:sp>
    </p:spTree>
    <p:extLst>
      <p:ext uri="{BB962C8B-B14F-4D97-AF65-F5344CB8AC3E}">
        <p14:creationId xmlns:p14="http://schemas.microsoft.com/office/powerpoint/2010/main" val="3141114972"/>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11" name="Rectangle 10"/>
          <p:cNvSpPr/>
          <p:nvPr/>
        </p:nvSpPr>
        <p:spPr>
          <a:xfrm>
            <a:off x="2013233" y="329825"/>
            <a:ext cx="6917957" cy="5909311"/>
          </a:xfrm>
          <a:prstGeom prst="rect">
            <a:avLst/>
          </a:prstGeom>
        </p:spPr>
        <p:txBody>
          <a:bodyPr wrap="square">
            <a:spAutoFit/>
          </a:bodyPr>
          <a:lstStyle/>
          <a:p>
            <a:pPr marL="285750" indent="-285750">
              <a:buFont typeface="Arial"/>
              <a:buChar char="•"/>
            </a:pPr>
            <a:r>
              <a:rPr lang="en-US" dirty="0">
                <a:solidFill>
                  <a:srgbClr val="FFFFFF"/>
                </a:solidFill>
              </a:rPr>
              <a:t>Researchers from the </a:t>
            </a:r>
            <a:r>
              <a:rPr lang="en-US" dirty="0" err="1">
                <a:solidFill>
                  <a:srgbClr val="FFFFFF"/>
                </a:solidFill>
              </a:rPr>
              <a:t>Chonbuk</a:t>
            </a:r>
            <a:r>
              <a:rPr lang="en-US" dirty="0">
                <a:solidFill>
                  <a:srgbClr val="FFFFFF"/>
                </a:solidFill>
              </a:rPr>
              <a:t> National University in the Republic of Korea found that </a:t>
            </a:r>
            <a:r>
              <a:rPr lang="en-US" dirty="0" err="1">
                <a:solidFill>
                  <a:srgbClr val="FFFFFF"/>
                </a:solidFill>
              </a:rPr>
              <a:t>Ashwagandha</a:t>
            </a:r>
            <a:r>
              <a:rPr lang="en-US" dirty="0">
                <a:solidFill>
                  <a:srgbClr val="FFFFFF"/>
                </a:solidFill>
              </a:rPr>
              <a:t> reduced populations of Streptococcus </a:t>
            </a:r>
            <a:r>
              <a:rPr lang="en-US" dirty="0" err="1">
                <a:solidFill>
                  <a:srgbClr val="FFFFFF"/>
                </a:solidFill>
              </a:rPr>
              <a:t>mutans</a:t>
            </a:r>
            <a:r>
              <a:rPr lang="en-US" dirty="0">
                <a:solidFill>
                  <a:srgbClr val="FFFFFF"/>
                </a:solidFill>
              </a:rPr>
              <a:t> and Streptococcus </a:t>
            </a:r>
            <a:r>
              <a:rPr lang="en-US" dirty="0" err="1">
                <a:solidFill>
                  <a:srgbClr val="FFFFFF"/>
                </a:solidFill>
              </a:rPr>
              <a:t>sobrinus</a:t>
            </a:r>
            <a:r>
              <a:rPr lang="en-US" dirty="0">
                <a:solidFill>
                  <a:srgbClr val="FFFFFF"/>
                </a:solidFill>
              </a:rPr>
              <a:t> – oral bacteria known to be at primary agents of tooth decay </a:t>
            </a:r>
            <a:r>
              <a:rPr lang="en-US" dirty="0" err="1">
                <a:solidFill>
                  <a:srgbClr val="FFFFFF"/>
                </a:solidFill>
              </a:rPr>
              <a:t>andperiodontal</a:t>
            </a:r>
            <a:r>
              <a:rPr lang="en-US" dirty="0">
                <a:solidFill>
                  <a:srgbClr val="FFFFFF"/>
                </a:solidFill>
              </a:rPr>
              <a:t> disease.</a:t>
            </a:r>
          </a:p>
          <a:p>
            <a:endParaRPr lang="en-US" dirty="0">
              <a:solidFill>
                <a:srgbClr val="FFFFFF"/>
              </a:solidFill>
            </a:endParaRPr>
          </a:p>
          <a:p>
            <a:pPr marL="285750" indent="-285750">
              <a:buFont typeface="Arial"/>
              <a:buChar char="•"/>
            </a:pPr>
            <a:r>
              <a:rPr lang="en-US" dirty="0">
                <a:solidFill>
                  <a:srgbClr val="FFFFFF"/>
                </a:solidFill>
              </a:rPr>
              <a:t>Researchers from Pakistan’s Quaid-</a:t>
            </a:r>
            <a:r>
              <a:rPr lang="en-US" dirty="0" err="1">
                <a:solidFill>
                  <a:srgbClr val="FFFFFF"/>
                </a:solidFill>
              </a:rPr>
              <a:t>i</a:t>
            </a:r>
            <a:r>
              <a:rPr lang="en-US" dirty="0">
                <a:solidFill>
                  <a:srgbClr val="FFFFFF"/>
                </a:solidFill>
              </a:rPr>
              <a:t>-</a:t>
            </a:r>
            <a:r>
              <a:rPr lang="en-US" dirty="0" err="1">
                <a:solidFill>
                  <a:srgbClr val="FFFFFF"/>
                </a:solidFill>
              </a:rPr>
              <a:t>Azam</a:t>
            </a:r>
            <a:r>
              <a:rPr lang="en-US" dirty="0">
                <a:solidFill>
                  <a:srgbClr val="FFFFFF"/>
                </a:solidFill>
              </a:rPr>
              <a:t> University found that </a:t>
            </a:r>
            <a:r>
              <a:rPr lang="en-US" dirty="0" err="1">
                <a:solidFill>
                  <a:srgbClr val="FFFFFF"/>
                </a:solidFill>
              </a:rPr>
              <a:t>Ashwagandha</a:t>
            </a:r>
            <a:r>
              <a:rPr lang="en-US" dirty="0">
                <a:solidFill>
                  <a:srgbClr val="FFFFFF"/>
                </a:solidFill>
              </a:rPr>
              <a:t> inhibited cancer cells from growing.</a:t>
            </a:r>
          </a:p>
          <a:p>
            <a:endParaRPr lang="en-US" dirty="0">
              <a:solidFill>
                <a:srgbClr val="FFFFFF"/>
              </a:solidFill>
            </a:endParaRPr>
          </a:p>
          <a:p>
            <a:pPr marL="285750" indent="-285750">
              <a:buFont typeface="Arial"/>
              <a:buChar char="•"/>
            </a:pPr>
            <a:r>
              <a:rPr lang="en-US" dirty="0">
                <a:solidFill>
                  <a:srgbClr val="FFFFFF"/>
                </a:solidFill>
              </a:rPr>
              <a:t>Research from India’s National Research Institute of </a:t>
            </a:r>
            <a:r>
              <a:rPr lang="en-US" dirty="0" err="1">
                <a:solidFill>
                  <a:srgbClr val="FFFFFF"/>
                </a:solidFill>
              </a:rPr>
              <a:t>Ayurvedic</a:t>
            </a:r>
            <a:r>
              <a:rPr lang="en-US" dirty="0">
                <a:solidFill>
                  <a:srgbClr val="FFFFFF"/>
                </a:solidFill>
              </a:rPr>
              <a:t> Drug Development found that </a:t>
            </a:r>
            <a:r>
              <a:rPr lang="en-US" dirty="0" err="1">
                <a:solidFill>
                  <a:srgbClr val="FFFFFF"/>
                </a:solidFill>
              </a:rPr>
              <a:t>Ashwagandha</a:t>
            </a:r>
            <a:r>
              <a:rPr lang="en-US" dirty="0">
                <a:solidFill>
                  <a:srgbClr val="FFFFFF"/>
                </a:solidFill>
              </a:rPr>
              <a:t> combined with other </a:t>
            </a:r>
            <a:r>
              <a:rPr lang="en-US" dirty="0" err="1">
                <a:solidFill>
                  <a:srgbClr val="FFFFFF"/>
                </a:solidFill>
              </a:rPr>
              <a:t>Ayurvedic</a:t>
            </a:r>
            <a:r>
              <a:rPr lang="en-US" dirty="0">
                <a:solidFill>
                  <a:srgbClr val="FFFFFF"/>
                </a:solidFill>
              </a:rPr>
              <a:t> herbs reduced symptoms among tuberculosis patients.</a:t>
            </a:r>
          </a:p>
          <a:p>
            <a:endParaRPr lang="en-US" dirty="0">
              <a:solidFill>
                <a:srgbClr val="FFFFFF"/>
              </a:solidFill>
            </a:endParaRPr>
          </a:p>
          <a:p>
            <a:pPr marL="285750" indent="-285750">
              <a:buFont typeface="Arial"/>
              <a:buChar char="•"/>
            </a:pPr>
            <a:r>
              <a:rPr lang="en-US" dirty="0">
                <a:solidFill>
                  <a:srgbClr val="FFFFFF"/>
                </a:solidFill>
              </a:rPr>
              <a:t>Researchers from the ICMR Advanced Centre for Reverse Pharmacology in Traditional Medicine found in a 30-day clinical trial among 18 healthy volunteers that 750-1250 milligrams of </a:t>
            </a:r>
            <a:r>
              <a:rPr lang="en-US" dirty="0" err="1">
                <a:solidFill>
                  <a:srgbClr val="FFFFFF"/>
                </a:solidFill>
              </a:rPr>
              <a:t>Ashwagandha</a:t>
            </a:r>
            <a:r>
              <a:rPr lang="en-US" dirty="0">
                <a:solidFill>
                  <a:srgbClr val="FFFFFF"/>
                </a:solidFill>
              </a:rPr>
              <a:t> per day reduced cholesterol, improved </a:t>
            </a:r>
            <a:r>
              <a:rPr lang="en-US" dirty="0" err="1">
                <a:solidFill>
                  <a:srgbClr val="FFFFFF"/>
                </a:solidFill>
              </a:rPr>
              <a:t>sleepand</a:t>
            </a:r>
            <a:r>
              <a:rPr lang="en-US" dirty="0">
                <a:solidFill>
                  <a:srgbClr val="FFFFFF"/>
                </a:solidFill>
              </a:rPr>
              <a:t> increased muscle strength.</a:t>
            </a:r>
          </a:p>
          <a:p>
            <a:endParaRPr lang="en-US" dirty="0">
              <a:solidFill>
                <a:srgbClr val="FFFFFF"/>
              </a:solidFill>
            </a:endParaRPr>
          </a:p>
          <a:p>
            <a:pPr marL="285750" indent="-285750">
              <a:buFont typeface="Arial"/>
              <a:buChar char="•"/>
            </a:pPr>
            <a:r>
              <a:rPr lang="en-US" dirty="0">
                <a:solidFill>
                  <a:srgbClr val="FFFFFF"/>
                </a:solidFill>
              </a:rPr>
              <a:t>Researchers from Louisiana State University found that </a:t>
            </a:r>
            <a:r>
              <a:rPr lang="en-US" dirty="0" err="1">
                <a:solidFill>
                  <a:srgbClr val="FFFFFF"/>
                </a:solidFill>
              </a:rPr>
              <a:t>Ashwagandha</a:t>
            </a:r>
            <a:r>
              <a:rPr lang="en-US" dirty="0">
                <a:solidFill>
                  <a:srgbClr val="FFFFFF"/>
                </a:solidFill>
              </a:rPr>
              <a:t> </a:t>
            </a:r>
            <a:r>
              <a:rPr lang="en-US" dirty="0" err="1">
                <a:solidFill>
                  <a:srgbClr val="FFFFFF"/>
                </a:solidFill>
              </a:rPr>
              <a:t>inhibitedcancer</a:t>
            </a:r>
            <a:r>
              <a:rPr lang="en-US" dirty="0">
                <a:solidFill>
                  <a:srgbClr val="FFFFFF"/>
                </a:solidFill>
              </a:rPr>
              <a:t> tumor growth.</a:t>
            </a:r>
          </a:p>
        </p:txBody>
      </p:sp>
    </p:spTree>
    <p:extLst>
      <p:ext uri="{BB962C8B-B14F-4D97-AF65-F5344CB8AC3E}">
        <p14:creationId xmlns:p14="http://schemas.microsoft.com/office/powerpoint/2010/main" val="3534010393"/>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rcRect t="21389" b="21389"/>
          <a:stretch>
            <a:fillRect/>
          </a:stretch>
        </p:blipFill>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4"/>
          <a:stretch>
            <a:fillRect/>
          </a:stretch>
        </p:blipFill>
        <p:spPr>
          <a:xfrm>
            <a:off x="-31451" y="6356370"/>
            <a:ext cx="9199951" cy="501630"/>
          </a:xfrm>
          <a:prstGeom prst="rect">
            <a:avLst/>
          </a:prstGeom>
        </p:spPr>
      </p:pic>
      <p:sp>
        <p:nvSpPr>
          <p:cNvPr id="8" name="Rectangle 7"/>
          <p:cNvSpPr/>
          <p:nvPr/>
        </p:nvSpPr>
        <p:spPr>
          <a:xfrm>
            <a:off x="1594375" y="1422670"/>
            <a:ext cx="7458406" cy="4801315"/>
          </a:xfrm>
          <a:prstGeom prst="rect">
            <a:avLst/>
          </a:prstGeom>
        </p:spPr>
        <p:txBody>
          <a:bodyPr wrap="square">
            <a:spAutoFit/>
          </a:bodyPr>
          <a:lstStyle/>
          <a:p>
            <a:pPr marL="285750" indent="-285750">
              <a:buFont typeface="Arial"/>
              <a:buChar char="•"/>
            </a:pPr>
            <a:r>
              <a:rPr lang="en-US" sz="2600" baseline="30000" dirty="0">
                <a:solidFill>
                  <a:srgbClr val="FFFFFF"/>
                </a:solidFill>
              </a:rPr>
              <a:t>Researchers from India’s Central Food Technological Research Institute found </a:t>
            </a:r>
            <a:r>
              <a:rPr lang="en-US" sz="2600" baseline="30000" dirty="0" err="1">
                <a:solidFill>
                  <a:srgbClr val="FFFFFF"/>
                </a:solidFill>
              </a:rPr>
              <a:t>Ashwagandha</a:t>
            </a:r>
            <a:r>
              <a:rPr lang="en-US" sz="2600" baseline="30000" dirty="0">
                <a:solidFill>
                  <a:srgbClr val="FFFFFF"/>
                </a:solidFill>
              </a:rPr>
              <a:t> was antioxidant and inhibited oxidative brain cell damage and reversing mechanisms related to Parkinson’s disease.</a:t>
            </a:r>
          </a:p>
          <a:p>
            <a:r>
              <a:rPr lang="en-US" sz="2600" baseline="30000" dirty="0">
                <a:solidFill>
                  <a:srgbClr val="FFFFFF"/>
                </a:solidFill>
              </a:rPr>
              <a:t>		</a:t>
            </a:r>
          </a:p>
          <a:p>
            <a:pPr marL="285750" indent="-285750">
              <a:buFont typeface="Arial"/>
              <a:buChar char="•"/>
            </a:pPr>
            <a:r>
              <a:rPr lang="en-US" sz="2600" baseline="30000" dirty="0">
                <a:solidFill>
                  <a:srgbClr val="FFFFFF"/>
                </a:solidFill>
              </a:rPr>
              <a:t>Researchers from India’s Central Drug Research Institute found that </a:t>
            </a:r>
            <a:r>
              <a:rPr lang="en-US" sz="2600" baseline="30000" dirty="0" err="1">
                <a:solidFill>
                  <a:srgbClr val="FFFFFF"/>
                </a:solidFill>
              </a:rPr>
              <a:t>coagulanolide</a:t>
            </a:r>
            <a:r>
              <a:rPr lang="en-US" sz="2600" baseline="30000" dirty="0">
                <a:solidFill>
                  <a:srgbClr val="FFFFFF"/>
                </a:solidFill>
              </a:rPr>
              <a:t> from </a:t>
            </a:r>
            <a:r>
              <a:rPr lang="en-US" sz="2600" baseline="30000" dirty="0" err="1">
                <a:solidFill>
                  <a:srgbClr val="FFFFFF"/>
                </a:solidFill>
              </a:rPr>
              <a:t>Ashwagandha</a:t>
            </a:r>
            <a:r>
              <a:rPr lang="en-US" sz="2600" baseline="30000" dirty="0">
                <a:solidFill>
                  <a:srgbClr val="FFFFFF"/>
                </a:solidFill>
              </a:rPr>
              <a:t> increased glucose tolerance and decreased fasting blood glucose among mice.</a:t>
            </a:r>
          </a:p>
          <a:p>
            <a:r>
              <a:rPr lang="en-US" sz="2600" baseline="30000" dirty="0">
                <a:solidFill>
                  <a:srgbClr val="FFFFFF"/>
                </a:solidFill>
              </a:rPr>
              <a:t>		</a:t>
            </a:r>
          </a:p>
          <a:p>
            <a:pPr marL="285750" indent="-285750">
              <a:buFont typeface="Arial"/>
              <a:buChar char="•"/>
            </a:pPr>
            <a:r>
              <a:rPr lang="en-US" sz="2600" baseline="30000" dirty="0">
                <a:solidFill>
                  <a:srgbClr val="FFFFFF"/>
                </a:solidFill>
              </a:rPr>
              <a:t>Research from the </a:t>
            </a:r>
            <a:r>
              <a:rPr lang="en-US" sz="2600" baseline="30000" dirty="0" err="1">
                <a:solidFill>
                  <a:srgbClr val="FFFFFF"/>
                </a:solidFill>
              </a:rPr>
              <a:t>Ayurvedic</a:t>
            </a:r>
            <a:r>
              <a:rPr lang="en-US" sz="2600" baseline="30000" dirty="0">
                <a:solidFill>
                  <a:srgbClr val="FFFFFF"/>
                </a:solidFill>
              </a:rPr>
              <a:t> Hospital in Ahmedabad found that </a:t>
            </a:r>
            <a:r>
              <a:rPr lang="en-US" sz="2600" baseline="30000" dirty="0" err="1">
                <a:solidFill>
                  <a:srgbClr val="FFFFFF"/>
                </a:solidFill>
              </a:rPr>
              <a:t>Ashwagandha</a:t>
            </a:r>
            <a:r>
              <a:rPr lang="en-US" sz="2600" baseline="30000" dirty="0">
                <a:solidFill>
                  <a:srgbClr val="FFFFFF"/>
                </a:solidFill>
              </a:rPr>
              <a:t> with an herbal combination called </a:t>
            </a:r>
            <a:r>
              <a:rPr lang="en-US" sz="2600" baseline="30000" dirty="0" err="1">
                <a:solidFill>
                  <a:srgbClr val="FFFFFF"/>
                </a:solidFill>
              </a:rPr>
              <a:t>Rasayana</a:t>
            </a:r>
            <a:r>
              <a:rPr lang="en-US" sz="2600" baseline="30000" dirty="0">
                <a:solidFill>
                  <a:srgbClr val="FFFFFF"/>
                </a:solidFill>
              </a:rPr>
              <a:t> significantly reduced coughing, fever and other symptoms among tuberculosis patients.</a:t>
            </a:r>
          </a:p>
          <a:p>
            <a:r>
              <a:rPr lang="en-US" sz="2600" baseline="30000" dirty="0">
                <a:solidFill>
                  <a:srgbClr val="FFFFFF"/>
                </a:solidFill>
              </a:rPr>
              <a:t>		</a:t>
            </a:r>
          </a:p>
          <a:p>
            <a:pPr marL="285750" indent="-285750">
              <a:buFont typeface="Arial"/>
              <a:buChar char="•"/>
            </a:pPr>
            <a:r>
              <a:rPr lang="en-US" sz="2600" baseline="30000" dirty="0">
                <a:solidFill>
                  <a:srgbClr val="FFFFFF"/>
                </a:solidFill>
              </a:rPr>
              <a:t>Researchers from Malaysia’s </a:t>
            </a:r>
            <a:r>
              <a:rPr lang="en-US" sz="2600" baseline="30000" dirty="0" err="1">
                <a:solidFill>
                  <a:srgbClr val="FFFFFF"/>
                </a:solidFill>
              </a:rPr>
              <a:t>Universiti</a:t>
            </a:r>
            <a:r>
              <a:rPr lang="en-US" sz="2600" baseline="30000" dirty="0">
                <a:solidFill>
                  <a:srgbClr val="FFFFFF"/>
                </a:solidFill>
              </a:rPr>
              <a:t> </a:t>
            </a:r>
            <a:r>
              <a:rPr lang="en-US" sz="2600" baseline="30000" dirty="0" err="1">
                <a:solidFill>
                  <a:srgbClr val="FFFFFF"/>
                </a:solidFill>
              </a:rPr>
              <a:t>Sains</a:t>
            </a:r>
            <a:r>
              <a:rPr lang="en-US" sz="2600" baseline="30000" dirty="0">
                <a:solidFill>
                  <a:srgbClr val="FFFFFF"/>
                </a:solidFill>
              </a:rPr>
              <a:t> medical school found that </a:t>
            </a:r>
            <a:r>
              <a:rPr lang="en-US" sz="2600" baseline="30000" dirty="0" err="1">
                <a:solidFill>
                  <a:srgbClr val="FFFFFF"/>
                </a:solidFill>
              </a:rPr>
              <a:t>Ashwagandha</a:t>
            </a:r>
            <a:r>
              <a:rPr lang="en-US" sz="2600" baseline="30000" dirty="0">
                <a:solidFill>
                  <a:srgbClr val="FFFFFF"/>
                </a:solidFill>
              </a:rPr>
              <a:t> inhibits several pathogenic bacteria, especially Salmonella.</a:t>
            </a:r>
          </a:p>
          <a:p>
            <a:r>
              <a:rPr lang="en-US" sz="2600" baseline="30000" dirty="0">
                <a:solidFill>
                  <a:srgbClr val="FFFFFF"/>
                </a:solidFill>
              </a:rPr>
              <a:t>		</a:t>
            </a:r>
          </a:p>
          <a:p>
            <a:pPr marL="285750" indent="-285750">
              <a:buFont typeface="Arial"/>
              <a:buChar char="•"/>
            </a:pPr>
            <a:r>
              <a:rPr lang="en-US" sz="2600" baseline="30000" dirty="0">
                <a:solidFill>
                  <a:srgbClr val="FFFFFF"/>
                </a:solidFill>
              </a:rPr>
              <a:t>Research from India’s </a:t>
            </a:r>
            <a:r>
              <a:rPr lang="en-US" sz="2600" baseline="30000" dirty="0" err="1">
                <a:solidFill>
                  <a:srgbClr val="FFFFFF"/>
                </a:solidFill>
              </a:rPr>
              <a:t>Bankura</a:t>
            </a:r>
            <a:r>
              <a:rPr lang="en-US" sz="2600" baseline="30000" dirty="0">
                <a:solidFill>
                  <a:srgbClr val="FFFFFF"/>
                </a:solidFill>
              </a:rPr>
              <a:t> </a:t>
            </a:r>
            <a:r>
              <a:rPr lang="en-US" sz="2600" baseline="30000" dirty="0" err="1">
                <a:solidFill>
                  <a:srgbClr val="FFFFFF"/>
                </a:solidFill>
              </a:rPr>
              <a:t>Sammilani</a:t>
            </a:r>
            <a:r>
              <a:rPr lang="en-US" sz="2600" baseline="30000" dirty="0">
                <a:solidFill>
                  <a:srgbClr val="FFFFFF"/>
                </a:solidFill>
              </a:rPr>
              <a:t> Medical College found that </a:t>
            </a:r>
            <a:r>
              <a:rPr lang="en-US" sz="2600" baseline="30000" dirty="0" err="1">
                <a:solidFill>
                  <a:srgbClr val="FFFFFF"/>
                </a:solidFill>
              </a:rPr>
              <a:t>Ashwagandha</a:t>
            </a:r>
            <a:r>
              <a:rPr lang="en-US" sz="2600" baseline="30000" dirty="0">
                <a:solidFill>
                  <a:srgbClr val="FFFFFF"/>
                </a:solidFill>
              </a:rPr>
              <a:t> may treat depression.</a:t>
            </a:r>
          </a:p>
        </p:txBody>
      </p:sp>
      <p:sp>
        <p:nvSpPr>
          <p:cNvPr id="9" name="Rectangle 8"/>
          <p:cNvSpPr/>
          <p:nvPr/>
        </p:nvSpPr>
        <p:spPr>
          <a:xfrm>
            <a:off x="3126575" y="369208"/>
            <a:ext cx="4217218" cy="451406"/>
          </a:xfrm>
          <a:prstGeom prst="rect">
            <a:avLst/>
          </a:prstGeom>
        </p:spPr>
        <p:txBody>
          <a:bodyPr wrap="none">
            <a:spAutoFit/>
          </a:bodyPr>
          <a:lstStyle/>
          <a:p>
            <a:r>
              <a:rPr lang="en-US" sz="3500" b="1" baseline="-25000" dirty="0">
                <a:solidFill>
                  <a:srgbClr val="FFFF00"/>
                </a:solidFill>
              </a:rPr>
              <a:t>FUNCTION OF ASHWAGANDHA :</a:t>
            </a:r>
          </a:p>
        </p:txBody>
      </p:sp>
    </p:spTree>
    <p:extLst>
      <p:ext uri="{BB962C8B-B14F-4D97-AF65-F5344CB8AC3E}">
        <p14:creationId xmlns:p14="http://schemas.microsoft.com/office/powerpoint/2010/main" val="1570306396"/>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1428852" y="283182"/>
            <a:ext cx="7593540" cy="5847754"/>
          </a:xfrm>
          <a:prstGeom prst="rect">
            <a:avLst/>
          </a:prstGeom>
        </p:spPr>
        <p:txBody>
          <a:bodyPr wrap="square">
            <a:spAutoFit/>
          </a:bodyPr>
          <a:lstStyle/>
          <a:p>
            <a:pPr marL="285750" indent="-285750">
              <a:buFont typeface="Arial"/>
              <a:buChar char="•"/>
            </a:pPr>
            <a:r>
              <a:rPr lang="en-US" sz="1700" dirty="0">
                <a:solidFill>
                  <a:srgbClr val="FFFFFF"/>
                </a:solidFill>
              </a:rPr>
              <a:t>Research from Germany’s University of </a:t>
            </a:r>
            <a:r>
              <a:rPr lang="en-US" sz="1700" dirty="0" err="1">
                <a:solidFill>
                  <a:srgbClr val="FFFFFF"/>
                </a:solidFill>
              </a:rPr>
              <a:t>Tuebingen</a:t>
            </a:r>
            <a:r>
              <a:rPr lang="en-US" sz="1700" dirty="0">
                <a:solidFill>
                  <a:srgbClr val="FFFFFF"/>
                </a:solidFill>
              </a:rPr>
              <a:t> discovered that </a:t>
            </a:r>
            <a:r>
              <a:rPr lang="en-US" sz="1700" dirty="0" err="1">
                <a:solidFill>
                  <a:srgbClr val="FFFFFF"/>
                </a:solidFill>
              </a:rPr>
              <a:t>Ashwagandhareduces</a:t>
            </a:r>
            <a:r>
              <a:rPr lang="en-US" sz="1700" dirty="0">
                <a:solidFill>
                  <a:srgbClr val="FFFFFF"/>
                </a:solidFill>
              </a:rPr>
              <a:t> oxidative stress and alters gene expression to help cells with energy production.</a:t>
            </a:r>
          </a:p>
          <a:p>
            <a:endParaRPr lang="en-US" sz="1700" dirty="0">
              <a:solidFill>
                <a:srgbClr val="FFFFFF"/>
              </a:solidFill>
            </a:endParaRPr>
          </a:p>
          <a:p>
            <a:pPr marL="285750" indent="-285750">
              <a:buFont typeface="Arial"/>
              <a:buChar char="•"/>
            </a:pPr>
            <a:r>
              <a:rPr lang="en-US" sz="1700" dirty="0">
                <a:solidFill>
                  <a:srgbClr val="FFFFFF"/>
                </a:solidFill>
              </a:rPr>
              <a:t>Researchers from Brooklyn’s Woodhull Medical Center found that </a:t>
            </a:r>
            <a:r>
              <a:rPr lang="en-US" sz="1700" dirty="0" err="1">
                <a:solidFill>
                  <a:srgbClr val="FFFFFF"/>
                </a:solidFill>
              </a:rPr>
              <a:t>Ashwagandha</a:t>
            </a:r>
            <a:r>
              <a:rPr lang="en-US" sz="1700" dirty="0">
                <a:solidFill>
                  <a:srgbClr val="FFFFFF"/>
                </a:solidFill>
              </a:rPr>
              <a:t> increases circulating cortisol levels and improves insulin sensitivity. This effect was also found for those with adrenal insufficiency issues or even congenital adrenal hyperplasia – a birth defect of the adrenal glands.</a:t>
            </a:r>
          </a:p>
          <a:p>
            <a:endParaRPr lang="en-US" sz="1700" dirty="0">
              <a:solidFill>
                <a:srgbClr val="FFFFFF"/>
              </a:solidFill>
            </a:endParaRPr>
          </a:p>
          <a:p>
            <a:pPr marL="285750" indent="-285750">
              <a:buFont typeface="Arial"/>
              <a:buChar char="•"/>
            </a:pPr>
            <a:r>
              <a:rPr lang="en-US" sz="1700" dirty="0">
                <a:solidFill>
                  <a:srgbClr val="FFFFFF"/>
                </a:solidFill>
              </a:rPr>
              <a:t>Studies from South Korea’s </a:t>
            </a:r>
            <a:r>
              <a:rPr lang="en-US" sz="1700" dirty="0" err="1">
                <a:solidFill>
                  <a:srgbClr val="FFFFFF"/>
                </a:solidFill>
              </a:rPr>
              <a:t>Keimyung</a:t>
            </a:r>
            <a:r>
              <a:rPr lang="en-US" sz="1700" dirty="0">
                <a:solidFill>
                  <a:srgbClr val="FFFFFF"/>
                </a:solidFill>
              </a:rPr>
              <a:t> University found that </a:t>
            </a:r>
            <a:r>
              <a:rPr lang="en-US" sz="1700" dirty="0" err="1">
                <a:solidFill>
                  <a:srgbClr val="FFFFFF"/>
                </a:solidFill>
              </a:rPr>
              <a:t>Ashwagandha</a:t>
            </a:r>
            <a:r>
              <a:rPr lang="en-US" sz="1700" dirty="0">
                <a:solidFill>
                  <a:srgbClr val="FFFFFF"/>
                </a:solidFill>
              </a:rPr>
              <a:t> inhibits tumor growth and stimulates the killing of renal cancer cells.</a:t>
            </a:r>
          </a:p>
          <a:p>
            <a:endParaRPr lang="en-US" sz="1700" dirty="0">
              <a:solidFill>
                <a:srgbClr val="FFFFFF"/>
              </a:solidFill>
            </a:endParaRPr>
          </a:p>
          <a:p>
            <a:pPr marL="285750" indent="-285750">
              <a:buFont typeface="Arial"/>
              <a:buChar char="•"/>
            </a:pPr>
            <a:r>
              <a:rPr lang="en-US" sz="1700" dirty="0">
                <a:solidFill>
                  <a:srgbClr val="FFFFFF"/>
                </a:solidFill>
              </a:rPr>
              <a:t>Research from the University of Pittsburgh Cancer Institute and the University of Pittsburgh School of Medicine found that </a:t>
            </a:r>
            <a:r>
              <a:rPr lang="en-US" sz="1700" dirty="0" err="1">
                <a:solidFill>
                  <a:srgbClr val="FFFFFF"/>
                </a:solidFill>
              </a:rPr>
              <a:t>Ashwagandha</a:t>
            </a:r>
            <a:r>
              <a:rPr lang="en-US" sz="1700" dirty="0">
                <a:solidFill>
                  <a:srgbClr val="FFFFFF"/>
                </a:solidFill>
              </a:rPr>
              <a:t> inhibits breast cancer cell migration</a:t>
            </a:r>
          </a:p>
          <a:p>
            <a:endParaRPr lang="en-US" sz="1700" dirty="0">
              <a:solidFill>
                <a:srgbClr val="FFFFFF"/>
              </a:solidFill>
            </a:endParaRPr>
          </a:p>
          <a:p>
            <a:pPr marL="285750" indent="-285750">
              <a:buFont typeface="Arial"/>
              <a:buChar char="•"/>
            </a:pPr>
            <a:r>
              <a:rPr lang="en-US" sz="1700" dirty="0">
                <a:solidFill>
                  <a:srgbClr val="FFFFFF"/>
                </a:solidFill>
              </a:rPr>
              <a:t>Researchers from Detroit’s Wayne State University found that </a:t>
            </a:r>
            <a:r>
              <a:rPr lang="en-US" sz="1700" dirty="0" err="1">
                <a:solidFill>
                  <a:srgbClr val="FFFFFF"/>
                </a:solidFill>
              </a:rPr>
              <a:t>Ashwagandha</a:t>
            </a:r>
            <a:r>
              <a:rPr lang="en-US" sz="1700" dirty="0">
                <a:solidFill>
                  <a:srgbClr val="FFFFFF"/>
                </a:solidFill>
              </a:rPr>
              <a:t> suppresses the growth of mesothelioma, a lung disease most prominently associated with asbestos toxicity.</a:t>
            </a:r>
          </a:p>
          <a:p>
            <a:endParaRPr lang="en-US" sz="1700" dirty="0">
              <a:solidFill>
                <a:srgbClr val="FFFFFF"/>
              </a:solidFill>
            </a:endParaRPr>
          </a:p>
          <a:p>
            <a:pPr marL="285750" indent="-285750">
              <a:buFont typeface="Arial"/>
              <a:buChar char="•"/>
            </a:pPr>
            <a:r>
              <a:rPr lang="en-US" sz="1700" dirty="0">
                <a:solidFill>
                  <a:srgbClr val="FFFFFF"/>
                </a:solidFill>
              </a:rPr>
              <a:t>Research from Saudi Arabia’s King </a:t>
            </a:r>
            <a:r>
              <a:rPr lang="en-US" sz="1700" dirty="0" err="1">
                <a:solidFill>
                  <a:srgbClr val="FFFFFF"/>
                </a:solidFill>
              </a:rPr>
              <a:t>Abdulaziz</a:t>
            </a:r>
            <a:r>
              <a:rPr lang="en-US" sz="1700" dirty="0">
                <a:solidFill>
                  <a:srgbClr val="FFFFFF"/>
                </a:solidFill>
              </a:rPr>
              <a:t> University found that </a:t>
            </a:r>
            <a:r>
              <a:rPr lang="en-US" sz="1700" dirty="0" err="1">
                <a:solidFill>
                  <a:srgbClr val="FFFFFF"/>
                </a:solidFill>
              </a:rPr>
              <a:t>Ashwagandha</a:t>
            </a:r>
            <a:r>
              <a:rPr lang="en-US" sz="1700" dirty="0">
                <a:solidFill>
                  <a:srgbClr val="FFFFFF"/>
                </a:solidFill>
              </a:rPr>
              <a:t> helps protect the heart and cardiovascular system from oxidative radicals.</a:t>
            </a:r>
          </a:p>
        </p:txBody>
      </p:sp>
    </p:spTree>
    <p:extLst>
      <p:ext uri="{BB962C8B-B14F-4D97-AF65-F5344CB8AC3E}">
        <p14:creationId xmlns:p14="http://schemas.microsoft.com/office/powerpoint/2010/main" val="3444884916"/>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11" name="Rectangle 10"/>
          <p:cNvSpPr/>
          <p:nvPr/>
        </p:nvSpPr>
        <p:spPr>
          <a:xfrm>
            <a:off x="1945674" y="1302633"/>
            <a:ext cx="6782841" cy="4626906"/>
          </a:xfrm>
          <a:prstGeom prst="rect">
            <a:avLst/>
          </a:prstGeom>
        </p:spPr>
        <p:txBody>
          <a:bodyPr wrap="square">
            <a:spAutoFit/>
          </a:bodyPr>
          <a:lstStyle/>
          <a:p>
            <a:pPr marL="285750" indent="-285750">
              <a:buFont typeface="Arial"/>
              <a:buChar char="•"/>
            </a:pPr>
            <a:r>
              <a:rPr lang="en-US" sz="2600" baseline="30000" dirty="0">
                <a:solidFill>
                  <a:srgbClr val="FFFFFF"/>
                </a:solidFill>
              </a:rPr>
              <a:t>Research from the University of Delhi College of Medical Sciences found that </a:t>
            </a:r>
            <a:r>
              <a:rPr lang="en-US" sz="2600" baseline="30000" dirty="0" err="1">
                <a:solidFill>
                  <a:srgbClr val="FFFFFF"/>
                </a:solidFill>
              </a:rPr>
              <a:t>Ashwagandha</a:t>
            </a:r>
            <a:r>
              <a:rPr lang="en-US" sz="2600" baseline="30000" dirty="0">
                <a:solidFill>
                  <a:srgbClr val="FFFFFF"/>
                </a:solidFill>
              </a:rPr>
              <a:t> may reduce diabetes, and has anti-hyperglycemic properties.</a:t>
            </a:r>
          </a:p>
          <a:p>
            <a:r>
              <a:rPr lang="en-US" sz="2600" baseline="30000" dirty="0">
                <a:solidFill>
                  <a:srgbClr val="FFFFFF"/>
                </a:solidFill>
              </a:rPr>
              <a:t>		</a:t>
            </a:r>
          </a:p>
          <a:p>
            <a:pPr marL="285750" indent="-285750">
              <a:buFont typeface="Arial"/>
              <a:buChar char="•"/>
            </a:pPr>
            <a:r>
              <a:rPr lang="en-US" sz="2600" baseline="30000" dirty="0">
                <a:solidFill>
                  <a:srgbClr val="FFFFFF"/>
                </a:solidFill>
              </a:rPr>
              <a:t>Tokushima </a:t>
            </a:r>
            <a:r>
              <a:rPr lang="en-US" sz="2600" baseline="30000" dirty="0" err="1">
                <a:solidFill>
                  <a:srgbClr val="FFFFFF"/>
                </a:solidFill>
              </a:rPr>
              <a:t>Bunri</a:t>
            </a:r>
            <a:r>
              <a:rPr lang="en-US" sz="2600" baseline="30000" dirty="0">
                <a:solidFill>
                  <a:srgbClr val="FFFFFF"/>
                </a:solidFill>
              </a:rPr>
              <a:t> University researchers found that </a:t>
            </a:r>
            <a:r>
              <a:rPr lang="en-US" sz="2600" baseline="30000" dirty="0" err="1">
                <a:solidFill>
                  <a:srgbClr val="FFFFFF"/>
                </a:solidFill>
              </a:rPr>
              <a:t>Ashwagandha</a:t>
            </a:r>
            <a:r>
              <a:rPr lang="en-US" sz="2600" baseline="30000" dirty="0">
                <a:solidFill>
                  <a:srgbClr val="FFFFFF"/>
                </a:solidFill>
              </a:rPr>
              <a:t> kills </a:t>
            </a:r>
            <a:r>
              <a:rPr lang="en-US" sz="2600" baseline="30000" dirty="0" err="1">
                <a:solidFill>
                  <a:srgbClr val="FFFFFF"/>
                </a:solidFill>
              </a:rPr>
              <a:t>Leishmania</a:t>
            </a:r>
            <a:r>
              <a:rPr lang="en-US" sz="2600" baseline="30000" dirty="0">
                <a:solidFill>
                  <a:srgbClr val="FFFFFF"/>
                </a:solidFill>
              </a:rPr>
              <a:t> major cells – making it an effective treatment for </a:t>
            </a:r>
            <a:r>
              <a:rPr lang="en-US" sz="2600" baseline="30000" dirty="0" err="1">
                <a:solidFill>
                  <a:srgbClr val="FFFFFF"/>
                </a:solidFill>
              </a:rPr>
              <a:t>Leishmania</a:t>
            </a:r>
            <a:r>
              <a:rPr lang="en-US" sz="2600" baseline="30000" dirty="0">
                <a:solidFill>
                  <a:srgbClr val="FFFFFF"/>
                </a:solidFill>
              </a:rPr>
              <a:t>.</a:t>
            </a:r>
          </a:p>
          <a:p>
            <a:r>
              <a:rPr lang="en-US" sz="2600" baseline="30000" dirty="0">
                <a:solidFill>
                  <a:srgbClr val="FFFFFF"/>
                </a:solidFill>
              </a:rPr>
              <a:t>		</a:t>
            </a:r>
          </a:p>
          <a:p>
            <a:pPr marL="285750" indent="-285750">
              <a:buFont typeface="Arial"/>
              <a:buChar char="•"/>
            </a:pPr>
            <a:r>
              <a:rPr lang="en-US" sz="2600" baseline="30000" dirty="0">
                <a:solidFill>
                  <a:srgbClr val="FFFFFF"/>
                </a:solidFill>
              </a:rPr>
              <a:t>Researchers from India’s Cochin University of Science and Technology found that </a:t>
            </a:r>
            <a:r>
              <a:rPr lang="en-US" sz="2600" baseline="30000" dirty="0" err="1">
                <a:solidFill>
                  <a:srgbClr val="FFFFFF"/>
                </a:solidFill>
              </a:rPr>
              <a:t>Ashwagandha</a:t>
            </a:r>
            <a:r>
              <a:rPr lang="en-US" sz="2600" baseline="30000" dirty="0">
                <a:solidFill>
                  <a:srgbClr val="FFFFFF"/>
                </a:solidFill>
              </a:rPr>
              <a:t> increased spatial memory and decreased oxidative brain </a:t>
            </a:r>
            <a:r>
              <a:rPr lang="en-US" sz="2600" baseline="30000" dirty="0" err="1">
                <a:solidFill>
                  <a:srgbClr val="FFFFFF"/>
                </a:solidFill>
              </a:rPr>
              <a:t>stressamong</a:t>
            </a:r>
            <a:r>
              <a:rPr lang="en-US" sz="2600" baseline="30000" dirty="0">
                <a:solidFill>
                  <a:srgbClr val="FFFFFF"/>
                </a:solidFill>
              </a:rPr>
              <a:t> rats.</a:t>
            </a:r>
          </a:p>
          <a:p>
            <a:r>
              <a:rPr lang="en-US" sz="2600" baseline="30000" dirty="0">
                <a:solidFill>
                  <a:srgbClr val="FFFFFF"/>
                </a:solidFill>
              </a:rPr>
              <a:t>		</a:t>
            </a:r>
          </a:p>
          <a:p>
            <a:pPr marL="285750" indent="-285750">
              <a:buFont typeface="Arial"/>
              <a:buChar char="•"/>
            </a:pPr>
            <a:r>
              <a:rPr lang="en-US" sz="2600" baseline="30000" dirty="0">
                <a:solidFill>
                  <a:srgbClr val="FFFFFF"/>
                </a:solidFill>
              </a:rPr>
              <a:t>Human clinical studies from India’s Banaras Hindu University found that </a:t>
            </a:r>
            <a:r>
              <a:rPr lang="en-US" sz="2600" baseline="30000" dirty="0" err="1">
                <a:solidFill>
                  <a:srgbClr val="FFFFFF"/>
                </a:solidFill>
              </a:rPr>
              <a:t>Ashwagandha</a:t>
            </a:r>
            <a:r>
              <a:rPr lang="en-US" sz="2600" baseline="30000" dirty="0">
                <a:solidFill>
                  <a:srgbClr val="FFFFFF"/>
                </a:solidFill>
              </a:rPr>
              <a:t> significantly reduced type II diabetes symptoms.</a:t>
            </a:r>
          </a:p>
          <a:p>
            <a:r>
              <a:rPr lang="en-US" sz="2600" baseline="30000" dirty="0">
                <a:solidFill>
                  <a:srgbClr val="FFFFFF"/>
                </a:solidFill>
              </a:rPr>
              <a:t>		</a:t>
            </a:r>
          </a:p>
          <a:p>
            <a:pPr marL="285750" indent="-285750">
              <a:buFont typeface="Arial"/>
              <a:buChar char="•"/>
            </a:pPr>
            <a:r>
              <a:rPr lang="en-US" sz="2600" baseline="30000" dirty="0">
                <a:solidFill>
                  <a:srgbClr val="FFFFFF"/>
                </a:solidFill>
              </a:rPr>
              <a:t>Research from Guru Nanak </a:t>
            </a:r>
            <a:r>
              <a:rPr lang="en-US" sz="2600" baseline="30000" dirty="0" err="1">
                <a:solidFill>
                  <a:srgbClr val="FFFFFF"/>
                </a:solidFill>
              </a:rPr>
              <a:t>Dev</a:t>
            </a:r>
            <a:r>
              <a:rPr lang="en-US" sz="2600" baseline="30000" dirty="0">
                <a:solidFill>
                  <a:srgbClr val="FFFFFF"/>
                </a:solidFill>
              </a:rPr>
              <a:t> University found that </a:t>
            </a:r>
            <a:r>
              <a:rPr lang="en-US" sz="2600" baseline="30000" dirty="0" err="1">
                <a:solidFill>
                  <a:srgbClr val="FFFFFF"/>
                </a:solidFill>
              </a:rPr>
              <a:t>Ashwagandha</a:t>
            </a:r>
            <a:r>
              <a:rPr lang="en-US" sz="2600" baseline="30000" dirty="0">
                <a:solidFill>
                  <a:srgbClr val="FFFFFF"/>
                </a:solidFill>
              </a:rPr>
              <a:t> reduces nerve cell death from oxidative damage.</a:t>
            </a:r>
          </a:p>
        </p:txBody>
      </p:sp>
      <p:sp>
        <p:nvSpPr>
          <p:cNvPr id="12" name="Rectangle 11"/>
          <p:cNvSpPr/>
          <p:nvPr/>
        </p:nvSpPr>
        <p:spPr>
          <a:xfrm>
            <a:off x="2313022" y="373125"/>
            <a:ext cx="4217218" cy="451406"/>
          </a:xfrm>
          <a:prstGeom prst="rect">
            <a:avLst/>
          </a:prstGeom>
        </p:spPr>
        <p:txBody>
          <a:bodyPr wrap="none">
            <a:spAutoFit/>
          </a:bodyPr>
          <a:lstStyle/>
          <a:p>
            <a:r>
              <a:rPr lang="en-US" sz="3500" b="1" baseline="-25000" dirty="0">
                <a:solidFill>
                  <a:srgbClr val="FFFF00"/>
                </a:solidFill>
              </a:rPr>
              <a:t>FUNCTION OF ASHWAGANDHA :</a:t>
            </a:r>
          </a:p>
        </p:txBody>
      </p:sp>
    </p:spTree>
    <p:extLst>
      <p:ext uri="{BB962C8B-B14F-4D97-AF65-F5344CB8AC3E}">
        <p14:creationId xmlns:p14="http://schemas.microsoft.com/office/powerpoint/2010/main" val="3095487066"/>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rcRect t="21323" b="21323"/>
          <a:stretch>
            <a:fillRect/>
          </a:stretch>
        </p:blipFill>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5" name="Picture 4"/>
          <p:cNvPicPr>
            <a:picLocks noChangeAspect="1"/>
          </p:cNvPicPr>
          <p:nvPr/>
        </p:nvPicPr>
        <p:blipFill>
          <a:blip r:embed="rId4"/>
          <a:stretch>
            <a:fillRect/>
          </a:stretch>
        </p:blipFill>
        <p:spPr>
          <a:xfrm>
            <a:off x="-31451" y="6356370"/>
            <a:ext cx="9199951" cy="501630"/>
          </a:xfrm>
          <a:prstGeom prst="rect">
            <a:avLst/>
          </a:prstGeom>
        </p:spPr>
      </p:pic>
      <p:sp>
        <p:nvSpPr>
          <p:cNvPr id="9" name="Rectangle 8"/>
          <p:cNvSpPr/>
          <p:nvPr/>
        </p:nvSpPr>
        <p:spPr>
          <a:xfrm>
            <a:off x="1661923" y="679663"/>
            <a:ext cx="6808682" cy="5078314"/>
          </a:xfrm>
          <a:prstGeom prst="rect">
            <a:avLst/>
          </a:prstGeom>
        </p:spPr>
        <p:txBody>
          <a:bodyPr wrap="square">
            <a:spAutoFit/>
          </a:bodyPr>
          <a:lstStyle/>
          <a:p>
            <a:pPr marL="285750" indent="-285750">
              <a:buFont typeface="Arial"/>
              <a:buChar char="•"/>
            </a:pPr>
            <a:r>
              <a:rPr lang="en-US" dirty="0">
                <a:solidFill>
                  <a:srgbClr val="FFFFFF"/>
                </a:solidFill>
              </a:rPr>
              <a:t>Researchers from South Korea’s </a:t>
            </a:r>
            <a:r>
              <a:rPr lang="en-US" dirty="0" err="1">
                <a:solidFill>
                  <a:srgbClr val="FFFFFF"/>
                </a:solidFill>
              </a:rPr>
              <a:t>Kyungpook</a:t>
            </a:r>
            <a:r>
              <a:rPr lang="en-US" dirty="0">
                <a:solidFill>
                  <a:srgbClr val="FFFFFF"/>
                </a:solidFill>
              </a:rPr>
              <a:t> National University found that </a:t>
            </a:r>
            <a:r>
              <a:rPr lang="en-US" dirty="0" err="1">
                <a:solidFill>
                  <a:srgbClr val="FFFFFF"/>
                </a:solidFill>
              </a:rPr>
              <a:t>Ashwagandha</a:t>
            </a:r>
            <a:r>
              <a:rPr lang="en-US" dirty="0">
                <a:solidFill>
                  <a:srgbClr val="FFFFFF"/>
                </a:solidFill>
              </a:rPr>
              <a:t> reduces inflammation and cell adhesion molecules among blood vessels.</a:t>
            </a:r>
          </a:p>
          <a:p>
            <a:r>
              <a:rPr lang="en-US" dirty="0">
                <a:solidFill>
                  <a:srgbClr val="FFFFFF"/>
                </a:solidFill>
              </a:rPr>
              <a:t>		</a:t>
            </a:r>
          </a:p>
          <a:p>
            <a:pPr marL="285750" indent="-285750">
              <a:buFont typeface="Arial"/>
              <a:buChar char="•"/>
            </a:pPr>
            <a:r>
              <a:rPr lang="en-US" dirty="0">
                <a:solidFill>
                  <a:srgbClr val="FFFFFF"/>
                </a:solidFill>
              </a:rPr>
              <a:t>R.K.D.F. College of Pharmacy researchers found that </a:t>
            </a:r>
            <a:r>
              <a:rPr lang="en-US" dirty="0" err="1">
                <a:solidFill>
                  <a:srgbClr val="FFFFFF"/>
                </a:solidFill>
              </a:rPr>
              <a:t>Ashwagandha</a:t>
            </a:r>
            <a:r>
              <a:rPr lang="en-US" dirty="0">
                <a:solidFill>
                  <a:srgbClr val="FFFFFF"/>
                </a:solidFill>
              </a:rPr>
              <a:t> may effectively treat obsessive compulsive disorder.</a:t>
            </a:r>
          </a:p>
          <a:p>
            <a:r>
              <a:rPr lang="en-US" dirty="0">
                <a:solidFill>
                  <a:srgbClr val="FFFFFF"/>
                </a:solidFill>
              </a:rPr>
              <a:t>		</a:t>
            </a:r>
          </a:p>
          <a:p>
            <a:pPr marL="285750" indent="-285750">
              <a:buFont typeface="Arial"/>
              <a:buChar char="•"/>
            </a:pPr>
            <a:r>
              <a:rPr lang="en-US" dirty="0">
                <a:solidFill>
                  <a:srgbClr val="FFFFFF"/>
                </a:solidFill>
              </a:rPr>
              <a:t>Research from </a:t>
            </a:r>
            <a:r>
              <a:rPr lang="en-US" dirty="0" err="1">
                <a:solidFill>
                  <a:srgbClr val="FFFFFF"/>
                </a:solidFill>
              </a:rPr>
              <a:t>Panjab</a:t>
            </a:r>
            <a:r>
              <a:rPr lang="en-US" dirty="0">
                <a:solidFill>
                  <a:srgbClr val="FFFFFF"/>
                </a:solidFill>
              </a:rPr>
              <a:t> University found that </a:t>
            </a:r>
            <a:r>
              <a:rPr lang="en-US" dirty="0" err="1">
                <a:solidFill>
                  <a:srgbClr val="FFFFFF"/>
                </a:solidFill>
              </a:rPr>
              <a:t>Ashwagandha</a:t>
            </a:r>
            <a:r>
              <a:rPr lang="en-US" dirty="0">
                <a:solidFill>
                  <a:srgbClr val="FFFFFF"/>
                </a:solidFill>
              </a:rPr>
              <a:t> inhibits pro-inflammatory cytokines and reactive oxygen species within the bloodstream.</a:t>
            </a:r>
          </a:p>
          <a:p>
            <a:r>
              <a:rPr lang="en-US" dirty="0">
                <a:solidFill>
                  <a:srgbClr val="FFFFFF"/>
                </a:solidFill>
              </a:rPr>
              <a:t>		</a:t>
            </a:r>
          </a:p>
          <a:p>
            <a:pPr marL="285750" indent="-285750">
              <a:buFont typeface="Arial"/>
              <a:buChar char="•"/>
            </a:pPr>
            <a:r>
              <a:rPr lang="en-US" dirty="0">
                <a:solidFill>
                  <a:srgbClr val="FFFFFF"/>
                </a:solidFill>
              </a:rPr>
              <a:t>Researchers from Egypt’s National Center for Radiation Research and Technology found that </a:t>
            </a:r>
            <a:r>
              <a:rPr lang="en-US" dirty="0" err="1">
                <a:solidFill>
                  <a:srgbClr val="FFFFFF"/>
                </a:solidFill>
              </a:rPr>
              <a:t>Ashwagandha</a:t>
            </a:r>
            <a:r>
              <a:rPr lang="en-US" dirty="0">
                <a:solidFill>
                  <a:srgbClr val="FFFFFF"/>
                </a:solidFill>
              </a:rPr>
              <a:t> helps protect against radiation exposure.</a:t>
            </a:r>
          </a:p>
          <a:p>
            <a:r>
              <a:rPr lang="en-US" dirty="0">
                <a:solidFill>
                  <a:srgbClr val="FFFFFF"/>
                </a:solidFill>
              </a:rPr>
              <a:t>		</a:t>
            </a:r>
          </a:p>
          <a:p>
            <a:pPr marL="285750" indent="-285750">
              <a:buFont typeface="Arial"/>
              <a:buChar char="•"/>
            </a:pPr>
            <a:r>
              <a:rPr lang="en-US" dirty="0">
                <a:solidFill>
                  <a:srgbClr val="FFFFFF"/>
                </a:solidFill>
              </a:rPr>
              <a:t>Research from India’s National Brain Research Center found that </a:t>
            </a:r>
            <a:r>
              <a:rPr lang="en-US" dirty="0" err="1">
                <a:solidFill>
                  <a:srgbClr val="FFFFFF"/>
                </a:solidFill>
              </a:rPr>
              <a:t>Ashwagandha</a:t>
            </a:r>
            <a:r>
              <a:rPr lang="en-US" dirty="0">
                <a:solidFill>
                  <a:srgbClr val="FFFFFF"/>
                </a:solidFill>
              </a:rPr>
              <a:t> reduces beta-amyloid peptides within the brain – making it protective </a:t>
            </a:r>
            <a:r>
              <a:rPr lang="en-US" dirty="0" err="1">
                <a:solidFill>
                  <a:srgbClr val="FFFFFF"/>
                </a:solidFill>
              </a:rPr>
              <a:t>againstAlzheimer’s</a:t>
            </a:r>
            <a:r>
              <a:rPr lang="en-US" dirty="0">
                <a:solidFill>
                  <a:srgbClr val="FFFFFF"/>
                </a:solidFill>
              </a:rPr>
              <a:t> disease.</a:t>
            </a:r>
          </a:p>
        </p:txBody>
      </p:sp>
    </p:spTree>
    <p:extLst>
      <p:ext uri="{BB962C8B-B14F-4D97-AF65-F5344CB8AC3E}">
        <p14:creationId xmlns:p14="http://schemas.microsoft.com/office/powerpoint/2010/main" val="4025270226"/>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199951" cy="6858000"/>
          </a:xfrm>
          <a:prstGeom prst="rect">
            <a:avLst/>
          </a:prstGeom>
        </p:spPr>
      </p:pic>
      <p:pic>
        <p:nvPicPr>
          <p:cNvPr id="8" name="Picture 7"/>
          <p:cNvPicPr>
            <a:picLocks noChangeAspect="1"/>
          </p:cNvPicPr>
          <p:nvPr/>
        </p:nvPicPr>
        <p:blipFill>
          <a:blip r:embed="rId3"/>
          <a:stretch>
            <a:fillRect/>
          </a:stretch>
        </p:blipFill>
        <p:spPr>
          <a:xfrm>
            <a:off x="-31451" y="6356370"/>
            <a:ext cx="9199951" cy="501630"/>
          </a:xfrm>
          <a:prstGeom prst="rect">
            <a:avLst/>
          </a:prstGeom>
        </p:spPr>
      </p:pic>
      <p:sp>
        <p:nvSpPr>
          <p:cNvPr id="9" name="Rectangle 8"/>
          <p:cNvSpPr/>
          <p:nvPr/>
        </p:nvSpPr>
        <p:spPr>
          <a:xfrm>
            <a:off x="2326533" y="1320793"/>
            <a:ext cx="6307402" cy="4759766"/>
          </a:xfrm>
          <a:prstGeom prst="rect">
            <a:avLst/>
          </a:prstGeom>
        </p:spPr>
        <p:txBody>
          <a:bodyPr wrap="square">
            <a:spAutoFit/>
          </a:bodyPr>
          <a:lstStyle/>
          <a:p>
            <a:pPr>
              <a:lnSpc>
                <a:spcPct val="130000"/>
              </a:lnSpc>
            </a:pPr>
            <a:r>
              <a:rPr lang="en-US" sz="2700" baseline="30000" dirty="0" err="1">
                <a:solidFill>
                  <a:srgbClr val="FFFFFF"/>
                </a:solidFill>
              </a:rPr>
              <a:t>Ashwagandha</a:t>
            </a:r>
            <a:r>
              <a:rPr lang="en-US" sz="2700" baseline="30000" dirty="0">
                <a:solidFill>
                  <a:srgbClr val="FFFFFF"/>
                </a:solidFill>
              </a:rPr>
              <a:t> (</a:t>
            </a:r>
            <a:r>
              <a:rPr lang="en-US" sz="2700" baseline="30000" dirty="0" err="1">
                <a:solidFill>
                  <a:srgbClr val="FFFFFF"/>
                </a:solidFill>
              </a:rPr>
              <a:t>Withania</a:t>
            </a:r>
            <a:r>
              <a:rPr lang="en-US" sz="2700" baseline="30000" dirty="0">
                <a:solidFill>
                  <a:srgbClr val="FFFFFF"/>
                </a:solidFill>
              </a:rPr>
              <a:t> </a:t>
            </a:r>
            <a:r>
              <a:rPr lang="en-US" sz="2700" baseline="30000" dirty="0" err="1">
                <a:solidFill>
                  <a:srgbClr val="FFFFFF"/>
                </a:solidFill>
              </a:rPr>
              <a:t>somnifera</a:t>
            </a:r>
            <a:r>
              <a:rPr lang="en-US" sz="2700" baseline="30000" dirty="0">
                <a:solidFill>
                  <a:srgbClr val="FFFFFF"/>
                </a:solidFill>
              </a:rPr>
              <a:t>) contains a myriad of constituents, including </a:t>
            </a:r>
            <a:r>
              <a:rPr lang="en-US" sz="2700" baseline="30000" dirty="0" err="1">
                <a:solidFill>
                  <a:srgbClr val="FFFFFF"/>
                </a:solidFill>
              </a:rPr>
              <a:t>withanolides</a:t>
            </a:r>
            <a:r>
              <a:rPr lang="en-US" sz="2700" baseline="30000" dirty="0">
                <a:solidFill>
                  <a:srgbClr val="FFFFFF"/>
                </a:solidFill>
              </a:rPr>
              <a:t> named </a:t>
            </a:r>
            <a:r>
              <a:rPr lang="en-US" sz="2700" baseline="30000" dirty="0" err="1">
                <a:solidFill>
                  <a:srgbClr val="FFFFFF"/>
                </a:solidFill>
              </a:rPr>
              <a:t>withanolide</a:t>
            </a:r>
            <a:r>
              <a:rPr lang="en-US" sz="2700" baseline="30000" dirty="0">
                <a:solidFill>
                  <a:srgbClr val="FFFFFF"/>
                </a:solidFill>
              </a:rPr>
              <a:t> A, </a:t>
            </a:r>
            <a:r>
              <a:rPr lang="en-US" sz="2700" baseline="30000" dirty="0" err="1">
                <a:solidFill>
                  <a:srgbClr val="FFFFFF"/>
                </a:solidFill>
              </a:rPr>
              <a:t>withanolide</a:t>
            </a:r>
            <a:r>
              <a:rPr lang="en-US" sz="2700" baseline="30000" dirty="0">
                <a:solidFill>
                  <a:srgbClr val="FFFFFF"/>
                </a:solidFill>
              </a:rPr>
              <a:t> B, </a:t>
            </a:r>
            <a:r>
              <a:rPr lang="en-US" sz="2700" baseline="30000" dirty="0" err="1">
                <a:solidFill>
                  <a:srgbClr val="FFFFFF"/>
                </a:solidFill>
              </a:rPr>
              <a:t>withaferin</a:t>
            </a:r>
            <a:r>
              <a:rPr lang="en-US" sz="2700" baseline="30000" dirty="0">
                <a:solidFill>
                  <a:srgbClr val="FFFFFF"/>
                </a:solidFill>
              </a:rPr>
              <a:t> A, and </a:t>
            </a:r>
            <a:r>
              <a:rPr lang="en-US" sz="2700" baseline="30000" dirty="0" err="1">
                <a:solidFill>
                  <a:srgbClr val="FFFFFF"/>
                </a:solidFill>
              </a:rPr>
              <a:t>withanone</a:t>
            </a:r>
            <a:r>
              <a:rPr lang="en-US" sz="2700" baseline="30000" dirty="0">
                <a:solidFill>
                  <a:srgbClr val="FFFFFF"/>
                </a:solidFill>
              </a:rPr>
              <a:t>, along with 12-deoxy </a:t>
            </a:r>
            <a:r>
              <a:rPr lang="en-US" sz="2700" baseline="30000" dirty="0" err="1">
                <a:solidFill>
                  <a:srgbClr val="FFFFFF"/>
                </a:solidFill>
              </a:rPr>
              <a:t>withastramonolide</a:t>
            </a:r>
            <a:r>
              <a:rPr lang="en-US" sz="2700" baseline="30000" dirty="0">
                <a:solidFill>
                  <a:srgbClr val="FFFFFF"/>
                </a:solidFill>
              </a:rPr>
              <a:t>, </a:t>
            </a:r>
            <a:r>
              <a:rPr lang="en-US" sz="2700" baseline="30000" dirty="0" err="1">
                <a:solidFill>
                  <a:srgbClr val="FFFFFF"/>
                </a:solidFill>
              </a:rPr>
              <a:t>withanoside</a:t>
            </a:r>
            <a:r>
              <a:rPr lang="en-US" sz="2700" baseline="30000" dirty="0">
                <a:solidFill>
                  <a:srgbClr val="FFFFFF"/>
                </a:solidFill>
              </a:rPr>
              <a:t> V, </a:t>
            </a:r>
            <a:r>
              <a:rPr lang="en-US" sz="2700" baseline="30000" dirty="0" err="1">
                <a:solidFill>
                  <a:srgbClr val="FFFFFF"/>
                </a:solidFill>
              </a:rPr>
              <a:t>withanoside</a:t>
            </a:r>
            <a:r>
              <a:rPr lang="en-US" sz="2700" baseline="30000" dirty="0">
                <a:solidFill>
                  <a:srgbClr val="FFFFFF"/>
                </a:solidFill>
              </a:rPr>
              <a:t> IV. Other complex molecules include </a:t>
            </a:r>
            <a:r>
              <a:rPr lang="en-US" sz="2700" baseline="30000" dirty="0" err="1">
                <a:solidFill>
                  <a:srgbClr val="FFFFFF"/>
                </a:solidFill>
              </a:rPr>
              <a:t>trihydroxy-oxowitha-trienolide</a:t>
            </a:r>
            <a:r>
              <a:rPr lang="en-US" sz="2700" baseline="30000" dirty="0">
                <a:solidFill>
                  <a:srgbClr val="FFFFFF"/>
                </a:solidFill>
              </a:rPr>
              <a:t> compounds. These have been found to act synergistically to enable changes in gene expression within the cell – producing a variety of medicinal effects in addition to antioxidant effects. While some research is striving to isolate and extract that one constituent to be synthetically produced in a lab to make a patented drug, the research above and others over the past year testify that this </a:t>
            </a:r>
            <a:r>
              <a:rPr lang="en-US" sz="2700" baseline="30000" dirty="0" err="1">
                <a:solidFill>
                  <a:srgbClr val="FFFFFF"/>
                </a:solidFill>
              </a:rPr>
              <a:t>Ayurvedic</a:t>
            </a:r>
            <a:r>
              <a:rPr lang="en-US" sz="2700" baseline="30000" dirty="0">
                <a:solidFill>
                  <a:srgbClr val="FFFFFF"/>
                </a:solidFill>
              </a:rPr>
              <a:t> powerhouse herb is best used in its whole or whole extract form.</a:t>
            </a:r>
          </a:p>
        </p:txBody>
      </p:sp>
      <p:sp>
        <p:nvSpPr>
          <p:cNvPr id="11" name="Rectangle 10"/>
          <p:cNvSpPr/>
          <p:nvPr/>
        </p:nvSpPr>
        <p:spPr>
          <a:xfrm>
            <a:off x="2342896" y="452663"/>
            <a:ext cx="4217218" cy="451406"/>
          </a:xfrm>
          <a:prstGeom prst="rect">
            <a:avLst/>
          </a:prstGeom>
        </p:spPr>
        <p:txBody>
          <a:bodyPr wrap="none">
            <a:spAutoFit/>
          </a:bodyPr>
          <a:lstStyle/>
          <a:p>
            <a:r>
              <a:rPr lang="en-US" sz="3500" b="1" baseline="-25000" dirty="0">
                <a:solidFill>
                  <a:srgbClr val="FFFF00"/>
                </a:solidFill>
              </a:rPr>
              <a:t>FUNCTION OF ASHWAGANDHA :</a:t>
            </a:r>
          </a:p>
        </p:txBody>
      </p:sp>
    </p:spTree>
    <p:extLst>
      <p:ext uri="{BB962C8B-B14F-4D97-AF65-F5344CB8AC3E}">
        <p14:creationId xmlns:p14="http://schemas.microsoft.com/office/powerpoint/2010/main" val="1589396830"/>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75451" cy="6687437"/>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1770024" y="1377595"/>
            <a:ext cx="6651976" cy="1413207"/>
          </a:xfrm>
          <a:prstGeom prst="rect">
            <a:avLst/>
          </a:prstGeom>
        </p:spPr>
        <p:txBody>
          <a:bodyPr wrap="square">
            <a:spAutoFit/>
          </a:bodyPr>
          <a:lstStyle/>
          <a:p>
            <a:pPr algn="ctr">
              <a:lnSpc>
                <a:spcPct val="130000"/>
              </a:lnSpc>
            </a:pPr>
            <a:r>
              <a:rPr lang="en-US" sz="2500" baseline="30000" dirty="0">
                <a:solidFill>
                  <a:srgbClr val="FFFFFF"/>
                </a:solidFill>
              </a:rPr>
              <a:t>Reducing stress and anxiety, Increasing Memory and Cognition, Increasing Muscle Strength, Increasing Endurance, Repairing quality for a restorative sleep, Increasing sperm mobility and quality, Controlling body weight, Boosting immune system</a:t>
            </a:r>
          </a:p>
        </p:txBody>
      </p:sp>
      <p:sp>
        <p:nvSpPr>
          <p:cNvPr id="9" name="Rectangle 8"/>
          <p:cNvSpPr/>
          <p:nvPr/>
        </p:nvSpPr>
        <p:spPr>
          <a:xfrm>
            <a:off x="991417" y="5331228"/>
            <a:ext cx="2699794" cy="861774"/>
          </a:xfrm>
          <a:prstGeom prst="rect">
            <a:avLst/>
          </a:prstGeom>
        </p:spPr>
        <p:txBody>
          <a:bodyPr wrap="square">
            <a:spAutoFit/>
          </a:bodyPr>
          <a:lstStyle/>
          <a:p>
            <a:pPr algn="r"/>
            <a:r>
              <a:rPr lang="de-DE" sz="2500" baseline="30000" dirty="0">
                <a:solidFill>
                  <a:srgbClr val="FFFFFF"/>
                </a:solidFill>
              </a:rPr>
              <a:t>Apple </a:t>
            </a:r>
            <a:r>
              <a:rPr lang="de-DE" sz="2500" baseline="30000" dirty="0" err="1">
                <a:solidFill>
                  <a:srgbClr val="FFFFFF"/>
                </a:solidFill>
              </a:rPr>
              <a:t>Uttwiler</a:t>
            </a:r>
            <a:r>
              <a:rPr lang="de-DE" sz="2500" baseline="30000" dirty="0">
                <a:solidFill>
                  <a:srgbClr val="FFFFFF"/>
                </a:solidFill>
              </a:rPr>
              <a:t> </a:t>
            </a:r>
            <a:r>
              <a:rPr lang="de-DE" sz="2500" baseline="30000" dirty="0" err="1">
                <a:solidFill>
                  <a:srgbClr val="FFFFFF"/>
                </a:solidFill>
              </a:rPr>
              <a:t>Spatlauber</a:t>
            </a:r>
            <a:endParaRPr lang="de-DE" sz="2500" baseline="30000" dirty="0">
              <a:solidFill>
                <a:srgbClr val="FFFFFF"/>
              </a:solidFill>
            </a:endParaRPr>
          </a:p>
          <a:p>
            <a:pPr algn="r"/>
            <a:r>
              <a:rPr lang="fr-FR" sz="2500" baseline="30000" dirty="0">
                <a:solidFill>
                  <a:srgbClr val="FFFFFF"/>
                </a:solidFill>
              </a:rPr>
              <a:t>(</a:t>
            </a:r>
            <a:r>
              <a:rPr lang="fr-FR" sz="2500" baseline="30000" dirty="0" err="1">
                <a:solidFill>
                  <a:srgbClr val="FFFFFF"/>
                </a:solidFill>
              </a:rPr>
              <a:t>PhytoCellTec</a:t>
            </a:r>
            <a:r>
              <a:rPr lang="fr-FR" sz="2500" baseline="30000" dirty="0">
                <a:solidFill>
                  <a:srgbClr val="FFFFFF"/>
                </a:solidFill>
              </a:rPr>
              <a:t>™ </a:t>
            </a:r>
            <a:r>
              <a:rPr lang="fr-FR" sz="2500" baseline="30000" dirty="0" err="1">
                <a:solidFill>
                  <a:srgbClr val="FFFFFF"/>
                </a:solidFill>
              </a:rPr>
              <a:t>Mallus</a:t>
            </a:r>
            <a:r>
              <a:rPr lang="fr-FR" sz="2500" baseline="30000" dirty="0">
                <a:solidFill>
                  <a:srgbClr val="FFFFFF"/>
                </a:solidFill>
              </a:rPr>
              <a:t> </a:t>
            </a:r>
            <a:r>
              <a:rPr lang="fr-FR" sz="2500" baseline="30000" dirty="0" err="1">
                <a:solidFill>
                  <a:srgbClr val="FFFFFF"/>
                </a:solidFill>
              </a:rPr>
              <a:t>Domestica</a:t>
            </a:r>
            <a:r>
              <a:rPr lang="fr-FR" sz="2500" baseline="30000" dirty="0">
                <a:solidFill>
                  <a:srgbClr val="FFFFFF"/>
                </a:solidFill>
              </a:rPr>
              <a:t>)</a:t>
            </a:r>
            <a:endParaRPr lang="en-US" sz="2500" dirty="0">
              <a:solidFill>
                <a:srgbClr val="FFFFFF"/>
              </a:solidFill>
            </a:endParaRPr>
          </a:p>
        </p:txBody>
      </p:sp>
      <p:sp>
        <p:nvSpPr>
          <p:cNvPr id="10" name="Rectangle 9"/>
          <p:cNvSpPr/>
          <p:nvPr/>
        </p:nvSpPr>
        <p:spPr>
          <a:xfrm>
            <a:off x="4461377" y="5350171"/>
            <a:ext cx="1551295" cy="605294"/>
          </a:xfrm>
          <a:prstGeom prst="rect">
            <a:avLst/>
          </a:prstGeom>
        </p:spPr>
        <p:txBody>
          <a:bodyPr wrap="square">
            <a:spAutoFit/>
          </a:bodyPr>
          <a:lstStyle/>
          <a:p>
            <a:pPr algn="r"/>
            <a:r>
              <a:rPr lang="pl-PL" sz="2500" baseline="30000" dirty="0" err="1">
                <a:solidFill>
                  <a:srgbClr val="FFFFFF"/>
                </a:solidFill>
              </a:rPr>
              <a:t>Ashwagandha</a:t>
            </a:r>
            <a:endParaRPr lang="pl-PL" sz="2500" baseline="30000" dirty="0">
              <a:solidFill>
                <a:srgbClr val="FFFFFF"/>
              </a:solidFill>
            </a:endParaRPr>
          </a:p>
          <a:p>
            <a:pPr algn="r"/>
            <a:r>
              <a:rPr lang="en-US" sz="2500" baseline="30000" dirty="0">
                <a:solidFill>
                  <a:srgbClr val="FFFFFF"/>
                </a:solidFill>
              </a:rPr>
              <a:t>KSM -66</a:t>
            </a:r>
            <a:endParaRPr lang="en-US" sz="2500" dirty="0">
              <a:solidFill>
                <a:srgbClr val="FFFFFF"/>
              </a:solidFill>
            </a:endParaRPr>
          </a:p>
        </p:txBody>
      </p:sp>
      <p:sp>
        <p:nvSpPr>
          <p:cNvPr id="11" name="Rectangle 10"/>
          <p:cNvSpPr/>
          <p:nvPr/>
        </p:nvSpPr>
        <p:spPr>
          <a:xfrm>
            <a:off x="7350330" y="5367499"/>
            <a:ext cx="1071670" cy="605294"/>
          </a:xfrm>
          <a:prstGeom prst="rect">
            <a:avLst/>
          </a:prstGeom>
        </p:spPr>
        <p:txBody>
          <a:bodyPr wrap="square">
            <a:spAutoFit/>
          </a:bodyPr>
          <a:lstStyle/>
          <a:p>
            <a:pPr algn="r"/>
            <a:r>
              <a:rPr lang="en-US" sz="2500" baseline="30000" dirty="0">
                <a:solidFill>
                  <a:srgbClr val="FFFFFF"/>
                </a:solidFill>
              </a:rPr>
              <a:t>KOREAN</a:t>
            </a:r>
          </a:p>
          <a:p>
            <a:pPr algn="r"/>
            <a:r>
              <a:rPr lang="en-US" sz="2500" baseline="30000" dirty="0">
                <a:solidFill>
                  <a:srgbClr val="FFFFFF"/>
                </a:solidFill>
              </a:rPr>
              <a:t>GINSENG</a:t>
            </a:r>
            <a:endParaRPr lang="en-US" sz="2500" dirty="0">
              <a:solidFill>
                <a:srgbClr val="FFFFFF"/>
              </a:solidFill>
            </a:endParaRPr>
          </a:p>
        </p:txBody>
      </p:sp>
      <p:sp>
        <p:nvSpPr>
          <p:cNvPr id="13" name="Title 1"/>
          <p:cNvSpPr>
            <a:spLocks noGrp="1"/>
          </p:cNvSpPr>
          <p:nvPr>
            <p:ph type="title"/>
          </p:nvPr>
        </p:nvSpPr>
        <p:spPr>
          <a:xfrm>
            <a:off x="3918371" y="371523"/>
            <a:ext cx="2040257" cy="607949"/>
          </a:xfrm>
        </p:spPr>
        <p:txBody>
          <a:bodyPr>
            <a:normAutofit/>
          </a:bodyPr>
          <a:lstStyle/>
          <a:p>
            <a:r>
              <a:rPr lang="en-US" sz="2500" dirty="0" smtClean="0">
                <a:solidFill>
                  <a:srgbClr val="FFFF00"/>
                </a:solidFill>
              </a:rPr>
              <a:t>INGREDIENTS</a:t>
            </a:r>
            <a:endParaRPr lang="en-US" sz="2500" dirty="0">
              <a:solidFill>
                <a:srgbClr val="FFFF00"/>
              </a:solidFill>
            </a:endParaRPr>
          </a:p>
        </p:txBody>
      </p:sp>
    </p:spTree>
    <p:extLst>
      <p:ext uri="{BB962C8B-B14F-4D97-AF65-F5344CB8AC3E}">
        <p14:creationId xmlns:p14="http://schemas.microsoft.com/office/powerpoint/2010/main" val="3656913535"/>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53469" cy="6858000"/>
          </a:xfrm>
          <a:prstGeom prst="rect">
            <a:avLst/>
          </a:prstGeom>
        </p:spPr>
      </p:pic>
      <p:sp>
        <p:nvSpPr>
          <p:cNvPr id="9" name="Rectangle 8"/>
          <p:cNvSpPr/>
          <p:nvPr/>
        </p:nvSpPr>
        <p:spPr>
          <a:xfrm>
            <a:off x="3985919" y="5438587"/>
            <a:ext cx="1091089" cy="276999"/>
          </a:xfrm>
          <a:prstGeom prst="rect">
            <a:avLst/>
          </a:prstGeom>
        </p:spPr>
        <p:txBody>
          <a:bodyPr wrap="none">
            <a:spAutoFit/>
          </a:bodyPr>
          <a:lstStyle/>
          <a:p>
            <a:pPr algn="ctr"/>
            <a:r>
              <a:rPr lang="pt-BR" baseline="30000" dirty="0">
                <a:solidFill>
                  <a:schemeClr val="bg1"/>
                </a:solidFill>
              </a:rPr>
              <a:t>BIO SC SERUM</a:t>
            </a:r>
          </a:p>
        </p:txBody>
      </p:sp>
      <p:sp>
        <p:nvSpPr>
          <p:cNvPr id="11" name="Rectangle 10"/>
          <p:cNvSpPr/>
          <p:nvPr/>
        </p:nvSpPr>
        <p:spPr>
          <a:xfrm>
            <a:off x="3612341" y="5702076"/>
            <a:ext cx="1802897" cy="276999"/>
          </a:xfrm>
          <a:prstGeom prst="rect">
            <a:avLst/>
          </a:prstGeom>
        </p:spPr>
        <p:txBody>
          <a:bodyPr wrap="none">
            <a:spAutoFit/>
          </a:bodyPr>
          <a:lstStyle/>
          <a:p>
            <a:pPr algn="ctr"/>
            <a:r>
              <a:rPr lang="en-US" baseline="30000" dirty="0" smtClean="0">
                <a:solidFill>
                  <a:srgbClr val="FFFFFF"/>
                </a:solidFill>
                <a:latin typeface="Abadi MT Condensed Light"/>
                <a:cs typeface="Abadi MT Condensed Light"/>
              </a:rPr>
              <a:t>SKIN SMOOTHING CONCENRATE</a:t>
            </a:r>
            <a:endParaRPr lang="en-US" baseline="30000" dirty="0">
              <a:solidFill>
                <a:srgbClr val="FFFFFF"/>
              </a:solidFill>
              <a:latin typeface="Abadi MT Condensed Light"/>
              <a:cs typeface="Abadi MT Condensed Light"/>
            </a:endParaRPr>
          </a:p>
        </p:txBody>
      </p:sp>
    </p:spTree>
    <p:extLst>
      <p:ext uri="{BB962C8B-B14F-4D97-AF65-F5344CB8AC3E}">
        <p14:creationId xmlns:p14="http://schemas.microsoft.com/office/powerpoint/2010/main" val="3907644040"/>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68500" cy="6858000"/>
          </a:xfrm>
          <a:prstGeom prst="rect">
            <a:avLst/>
          </a:prstGeom>
        </p:spPr>
      </p:pic>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r="75445"/>
          <a:stretch/>
        </p:blipFill>
        <p:spPr>
          <a:xfrm>
            <a:off x="1908718" y="1437984"/>
            <a:ext cx="1250516" cy="3949700"/>
          </a:xfrm>
          <a:prstGeom prst="rect">
            <a:avLst/>
          </a:prstGeom>
        </p:spPr>
      </p:pic>
      <p:pic>
        <p:nvPicPr>
          <p:cNvPr id="23" name="Picture 22"/>
          <p:cNvPicPr>
            <a:picLocks noChangeAspect="1"/>
          </p:cNvPicPr>
          <p:nvPr/>
        </p:nvPicPr>
        <p:blipFill rotWithShape="1">
          <a:blip r:embed="rId4" cstate="email">
            <a:extLst>
              <a:ext uri="{28A0092B-C50C-407E-A947-70E740481C1C}">
                <a14:useLocalDpi xmlns:a14="http://schemas.microsoft.com/office/drawing/2010/main"/>
              </a:ext>
            </a:extLst>
          </a:blip>
          <a:srcRect l="33311" r="37505"/>
          <a:stretch/>
        </p:blipFill>
        <p:spPr>
          <a:xfrm>
            <a:off x="3605118" y="1437984"/>
            <a:ext cx="1486280" cy="3949700"/>
          </a:xfrm>
          <a:prstGeom prst="rect">
            <a:avLst/>
          </a:prstGeom>
        </p:spPr>
      </p:pic>
      <p:pic>
        <p:nvPicPr>
          <p:cNvPr id="24" name="Picture 23"/>
          <p:cNvPicPr>
            <a:picLocks noChangeAspect="1"/>
          </p:cNvPicPr>
          <p:nvPr/>
        </p:nvPicPr>
        <p:blipFill rotWithShape="1">
          <a:blip r:embed="rId5" cstate="email">
            <a:extLst>
              <a:ext uri="{28A0092B-C50C-407E-A947-70E740481C1C}">
                <a14:useLocalDpi xmlns:a14="http://schemas.microsoft.com/office/drawing/2010/main"/>
              </a:ext>
            </a:extLst>
          </a:blip>
          <a:srcRect l="74434"/>
          <a:stretch/>
        </p:blipFill>
        <p:spPr>
          <a:xfrm>
            <a:off x="5699420" y="1437984"/>
            <a:ext cx="1301997" cy="3949700"/>
          </a:xfrm>
          <a:prstGeom prst="rect">
            <a:avLst/>
          </a:prstGeom>
        </p:spPr>
      </p:pic>
      <p:pic>
        <p:nvPicPr>
          <p:cNvPr id="5" name="Picture 4"/>
          <p:cNvPicPr>
            <a:picLocks noChangeAspect="1"/>
          </p:cNvPicPr>
          <p:nvPr/>
        </p:nvPicPr>
        <p:blipFill>
          <a:blip r:embed="rId6"/>
          <a:stretch>
            <a:fillRect/>
          </a:stretch>
        </p:blipFill>
        <p:spPr>
          <a:xfrm>
            <a:off x="-31451" y="6356370"/>
            <a:ext cx="9199951" cy="501630"/>
          </a:xfrm>
          <a:prstGeom prst="rect">
            <a:avLst/>
          </a:prstGeom>
        </p:spPr>
      </p:pic>
      <p:sp>
        <p:nvSpPr>
          <p:cNvPr id="14" name="Rectangle 13"/>
          <p:cNvSpPr/>
          <p:nvPr/>
        </p:nvSpPr>
        <p:spPr>
          <a:xfrm>
            <a:off x="5593041" y="2760092"/>
            <a:ext cx="1679756" cy="707886"/>
          </a:xfrm>
          <a:prstGeom prst="rect">
            <a:avLst/>
          </a:prstGeom>
        </p:spPr>
        <p:txBody>
          <a:bodyPr wrap="none">
            <a:spAutoFit/>
          </a:bodyPr>
          <a:lstStyle/>
          <a:p>
            <a:pPr algn="ctr"/>
            <a:r>
              <a:rPr lang="fi-FI" sz="2500" baseline="30000" dirty="0" err="1" smtClean="0">
                <a:solidFill>
                  <a:schemeClr val="bg1"/>
                </a:solidFill>
              </a:rPr>
              <a:t>PhytoCellTec</a:t>
            </a:r>
            <a:r>
              <a:rPr lang="ro-RO" sz="3500" baseline="30000" dirty="0">
                <a:solidFill>
                  <a:schemeClr val="bg1"/>
                </a:solidFill>
              </a:rPr>
              <a:t>™</a:t>
            </a:r>
            <a:r>
              <a:rPr lang="fi-FI" sz="3500" baseline="30000" dirty="0" smtClean="0">
                <a:solidFill>
                  <a:schemeClr val="bg1"/>
                </a:solidFill>
              </a:rPr>
              <a:t> </a:t>
            </a:r>
          </a:p>
          <a:p>
            <a:pPr algn="ctr"/>
            <a:r>
              <a:rPr lang="fi-FI" sz="2500" baseline="30000" dirty="0" err="1" smtClean="0">
                <a:solidFill>
                  <a:schemeClr val="bg1"/>
                </a:solidFill>
              </a:rPr>
              <a:t>Malus</a:t>
            </a:r>
            <a:r>
              <a:rPr lang="fi-FI" sz="2500" baseline="30000" dirty="0" smtClean="0">
                <a:solidFill>
                  <a:schemeClr val="bg1"/>
                </a:solidFill>
              </a:rPr>
              <a:t> </a:t>
            </a:r>
            <a:r>
              <a:rPr lang="fi-FI" sz="2500" baseline="30000" dirty="0" err="1">
                <a:solidFill>
                  <a:schemeClr val="bg1"/>
                </a:solidFill>
              </a:rPr>
              <a:t>Domestica</a:t>
            </a:r>
            <a:endParaRPr lang="fi-FI" sz="2500" baseline="30000" dirty="0">
              <a:solidFill>
                <a:schemeClr val="bg1"/>
              </a:solidFill>
            </a:endParaRPr>
          </a:p>
        </p:txBody>
      </p:sp>
      <p:sp>
        <p:nvSpPr>
          <p:cNvPr id="15" name="Rectangle 14"/>
          <p:cNvSpPr/>
          <p:nvPr/>
        </p:nvSpPr>
        <p:spPr>
          <a:xfrm>
            <a:off x="5852252" y="5532664"/>
            <a:ext cx="1524712" cy="718145"/>
          </a:xfrm>
          <a:prstGeom prst="rect">
            <a:avLst/>
          </a:prstGeom>
        </p:spPr>
        <p:txBody>
          <a:bodyPr wrap="none">
            <a:spAutoFit/>
          </a:bodyPr>
          <a:lstStyle/>
          <a:p>
            <a:pPr algn="ctr"/>
            <a:r>
              <a:rPr lang="tr-TR" sz="2500" baseline="30000" dirty="0" err="1" smtClean="0">
                <a:solidFill>
                  <a:schemeClr val="bg1"/>
                </a:solidFill>
              </a:rPr>
              <a:t>PhytoCellTec</a:t>
            </a:r>
            <a:r>
              <a:rPr lang="ro-RO" sz="3600" baseline="30000" dirty="0">
                <a:solidFill>
                  <a:schemeClr val="bg1"/>
                </a:solidFill>
              </a:rPr>
              <a:t>™</a:t>
            </a:r>
            <a:r>
              <a:rPr lang="tr-TR" sz="2500" baseline="30000" dirty="0" smtClean="0">
                <a:solidFill>
                  <a:schemeClr val="bg1"/>
                </a:solidFill>
              </a:rPr>
              <a:t> </a:t>
            </a:r>
          </a:p>
          <a:p>
            <a:pPr algn="ctr"/>
            <a:r>
              <a:rPr lang="tr-TR" sz="2500" baseline="30000" dirty="0" smtClean="0">
                <a:solidFill>
                  <a:schemeClr val="bg1"/>
                </a:solidFill>
              </a:rPr>
              <a:t>Solar </a:t>
            </a:r>
            <a:r>
              <a:rPr lang="tr-TR" sz="2500" baseline="30000" dirty="0" err="1">
                <a:solidFill>
                  <a:schemeClr val="bg1"/>
                </a:solidFill>
              </a:rPr>
              <a:t>Vitis</a:t>
            </a:r>
            <a:endParaRPr lang="tr-TR" sz="2500" baseline="30000" dirty="0">
              <a:solidFill>
                <a:schemeClr val="bg1"/>
              </a:solidFill>
            </a:endParaRPr>
          </a:p>
        </p:txBody>
      </p:sp>
      <p:sp>
        <p:nvSpPr>
          <p:cNvPr id="16" name="Rectangle 15"/>
          <p:cNvSpPr/>
          <p:nvPr/>
        </p:nvSpPr>
        <p:spPr>
          <a:xfrm>
            <a:off x="3593587" y="2760092"/>
            <a:ext cx="1518684" cy="707886"/>
          </a:xfrm>
          <a:prstGeom prst="rect">
            <a:avLst/>
          </a:prstGeom>
        </p:spPr>
        <p:txBody>
          <a:bodyPr wrap="none">
            <a:spAutoFit/>
          </a:bodyPr>
          <a:lstStyle/>
          <a:p>
            <a:pPr algn="ctr"/>
            <a:r>
              <a:rPr lang="en-US" sz="2500" baseline="30000" dirty="0" err="1" smtClean="0">
                <a:solidFill>
                  <a:schemeClr val="bg1"/>
                </a:solidFill>
              </a:rPr>
              <a:t>PhytoCellTec</a:t>
            </a:r>
            <a:r>
              <a:rPr lang="ro-RO" sz="3500" baseline="30000" dirty="0">
                <a:solidFill>
                  <a:schemeClr val="bg1"/>
                </a:solidFill>
              </a:rPr>
              <a:t>™</a:t>
            </a:r>
            <a:r>
              <a:rPr lang="en-US" sz="2500" baseline="30000" dirty="0" smtClean="0">
                <a:solidFill>
                  <a:schemeClr val="bg1"/>
                </a:solidFill>
              </a:rPr>
              <a:t>  </a:t>
            </a:r>
          </a:p>
          <a:p>
            <a:pPr algn="ctr"/>
            <a:r>
              <a:rPr lang="en-US" sz="2500" baseline="30000" dirty="0" err="1" smtClean="0">
                <a:solidFill>
                  <a:schemeClr val="bg1"/>
                </a:solidFill>
              </a:rPr>
              <a:t>Argan</a:t>
            </a:r>
            <a:endParaRPr lang="en-US" sz="2500" baseline="30000" dirty="0">
              <a:solidFill>
                <a:schemeClr val="bg1"/>
              </a:solidFill>
            </a:endParaRPr>
          </a:p>
        </p:txBody>
      </p:sp>
      <p:sp>
        <p:nvSpPr>
          <p:cNvPr id="17" name="Rectangle 16"/>
          <p:cNvSpPr/>
          <p:nvPr/>
        </p:nvSpPr>
        <p:spPr>
          <a:xfrm>
            <a:off x="3805463" y="5589090"/>
            <a:ext cx="1191029" cy="605294"/>
          </a:xfrm>
          <a:prstGeom prst="rect">
            <a:avLst/>
          </a:prstGeom>
        </p:spPr>
        <p:txBody>
          <a:bodyPr wrap="none">
            <a:spAutoFit/>
          </a:bodyPr>
          <a:lstStyle/>
          <a:p>
            <a:pPr algn="ctr"/>
            <a:r>
              <a:rPr lang="pl-PL" sz="2500" baseline="30000" dirty="0" err="1">
                <a:solidFill>
                  <a:schemeClr val="bg1"/>
                </a:solidFill>
              </a:rPr>
              <a:t>Snow</a:t>
            </a:r>
            <a:r>
              <a:rPr lang="pl-PL" sz="2500" baseline="30000" dirty="0">
                <a:solidFill>
                  <a:schemeClr val="bg1"/>
                </a:solidFill>
              </a:rPr>
              <a:t> </a:t>
            </a:r>
            <a:r>
              <a:rPr lang="pl-PL" sz="2500" baseline="30000" dirty="0" err="1">
                <a:solidFill>
                  <a:schemeClr val="bg1"/>
                </a:solidFill>
              </a:rPr>
              <a:t>Algae</a:t>
            </a:r>
            <a:r>
              <a:rPr lang="pl-PL" sz="2500" baseline="30000" dirty="0">
                <a:solidFill>
                  <a:schemeClr val="bg1"/>
                </a:solidFill>
              </a:rPr>
              <a:t> </a:t>
            </a:r>
            <a:endParaRPr lang="pl-PL" sz="2500" baseline="30000" dirty="0" smtClean="0">
              <a:solidFill>
                <a:schemeClr val="bg1"/>
              </a:solidFill>
            </a:endParaRPr>
          </a:p>
          <a:p>
            <a:pPr algn="ctr"/>
            <a:r>
              <a:rPr lang="pl-PL" sz="2500" baseline="30000" dirty="0" err="1" smtClean="0">
                <a:solidFill>
                  <a:schemeClr val="bg1"/>
                </a:solidFill>
              </a:rPr>
              <a:t>Powder</a:t>
            </a:r>
            <a:endParaRPr lang="pl-PL" sz="2500" baseline="30000" dirty="0">
              <a:solidFill>
                <a:schemeClr val="bg1"/>
              </a:solidFill>
            </a:endParaRPr>
          </a:p>
        </p:txBody>
      </p:sp>
      <p:sp>
        <p:nvSpPr>
          <p:cNvPr id="18" name="Rectangle 17"/>
          <p:cNvSpPr/>
          <p:nvPr/>
        </p:nvSpPr>
        <p:spPr>
          <a:xfrm>
            <a:off x="1708295" y="2758063"/>
            <a:ext cx="1518684" cy="707886"/>
          </a:xfrm>
          <a:prstGeom prst="rect">
            <a:avLst/>
          </a:prstGeom>
        </p:spPr>
        <p:txBody>
          <a:bodyPr wrap="none">
            <a:spAutoFit/>
          </a:bodyPr>
          <a:lstStyle/>
          <a:p>
            <a:pPr algn="ctr"/>
            <a:r>
              <a:rPr lang="en-US" sz="2500" baseline="30000" dirty="0" err="1" smtClean="0">
                <a:solidFill>
                  <a:schemeClr val="bg1"/>
                </a:solidFill>
              </a:rPr>
              <a:t>PhytoCellTec</a:t>
            </a:r>
            <a:r>
              <a:rPr lang="ro-RO" sz="3500" baseline="30000" dirty="0">
                <a:solidFill>
                  <a:schemeClr val="bg1"/>
                </a:solidFill>
              </a:rPr>
              <a:t>™</a:t>
            </a:r>
            <a:r>
              <a:rPr lang="en-US" sz="3500" baseline="30000" dirty="0" smtClean="0">
                <a:solidFill>
                  <a:schemeClr val="bg1"/>
                </a:solidFill>
              </a:rPr>
              <a:t> </a:t>
            </a:r>
            <a:r>
              <a:rPr lang="en-US" sz="2500" baseline="30000" dirty="0" smtClean="0">
                <a:solidFill>
                  <a:schemeClr val="bg1"/>
                </a:solidFill>
              </a:rPr>
              <a:t> </a:t>
            </a:r>
          </a:p>
          <a:p>
            <a:pPr algn="ctr"/>
            <a:r>
              <a:rPr lang="en-US" sz="2500" baseline="30000" dirty="0" smtClean="0">
                <a:solidFill>
                  <a:schemeClr val="bg1"/>
                </a:solidFill>
              </a:rPr>
              <a:t>Alp </a:t>
            </a:r>
            <a:r>
              <a:rPr lang="en-US" sz="2500" baseline="30000" dirty="0">
                <a:solidFill>
                  <a:schemeClr val="bg1"/>
                </a:solidFill>
              </a:rPr>
              <a:t>Rose</a:t>
            </a:r>
          </a:p>
        </p:txBody>
      </p:sp>
      <p:sp>
        <p:nvSpPr>
          <p:cNvPr id="19" name="Rectangle 18"/>
          <p:cNvSpPr/>
          <p:nvPr/>
        </p:nvSpPr>
        <p:spPr>
          <a:xfrm>
            <a:off x="1922230" y="5589090"/>
            <a:ext cx="1065168" cy="348813"/>
          </a:xfrm>
          <a:prstGeom prst="rect">
            <a:avLst/>
          </a:prstGeom>
        </p:spPr>
        <p:txBody>
          <a:bodyPr wrap="none">
            <a:spAutoFit/>
          </a:bodyPr>
          <a:lstStyle/>
          <a:p>
            <a:r>
              <a:rPr lang="da-DK" sz="2500" baseline="30000" dirty="0" err="1">
                <a:solidFill>
                  <a:schemeClr val="bg1"/>
                </a:solidFill>
              </a:rPr>
              <a:t>DermCom</a:t>
            </a:r>
            <a:endParaRPr lang="da-DK" sz="2500" baseline="30000" dirty="0">
              <a:solidFill>
                <a:schemeClr val="bg1"/>
              </a:solidFill>
            </a:endParaRPr>
          </a:p>
        </p:txBody>
      </p:sp>
      <p:sp>
        <p:nvSpPr>
          <p:cNvPr id="20" name="Rectangle 19"/>
          <p:cNvSpPr/>
          <p:nvPr/>
        </p:nvSpPr>
        <p:spPr>
          <a:xfrm>
            <a:off x="2571671" y="599119"/>
            <a:ext cx="3496763" cy="451406"/>
          </a:xfrm>
          <a:prstGeom prst="rect">
            <a:avLst/>
          </a:prstGeom>
        </p:spPr>
        <p:txBody>
          <a:bodyPr wrap="none">
            <a:spAutoFit/>
          </a:bodyPr>
          <a:lstStyle/>
          <a:p>
            <a:r>
              <a:rPr lang="en-US" sz="3500" b="1" baseline="30000" dirty="0" smtClean="0">
                <a:solidFill>
                  <a:srgbClr val="FFFFFF"/>
                </a:solidFill>
              </a:rPr>
              <a:t>BEST ACTIVE INGREDIENTS</a:t>
            </a:r>
            <a:endParaRPr lang="en-US" sz="3500" b="1" baseline="30000" dirty="0">
              <a:solidFill>
                <a:srgbClr val="FFFFFF"/>
              </a:solidFill>
            </a:endParaRPr>
          </a:p>
        </p:txBody>
      </p:sp>
      <p:sp>
        <p:nvSpPr>
          <p:cNvPr id="9" name="TextBox 8"/>
          <p:cNvSpPr txBox="1"/>
          <p:nvPr/>
        </p:nvSpPr>
        <p:spPr>
          <a:xfrm>
            <a:off x="10525565" y="237775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34056782"/>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68500"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7" name="Rectangle 6"/>
          <p:cNvSpPr/>
          <p:nvPr/>
        </p:nvSpPr>
        <p:spPr>
          <a:xfrm>
            <a:off x="891768" y="1589839"/>
            <a:ext cx="7323307" cy="4736683"/>
          </a:xfrm>
          <a:prstGeom prst="rect">
            <a:avLst/>
          </a:prstGeom>
        </p:spPr>
        <p:txBody>
          <a:bodyPr wrap="square">
            <a:spAutoFit/>
          </a:bodyPr>
          <a:lstStyle/>
          <a:p>
            <a:pPr marL="285750" indent="-285750" algn="ctr">
              <a:lnSpc>
                <a:spcPct val="120000"/>
              </a:lnSpc>
              <a:buFont typeface="Arial"/>
              <a:buChar char="•"/>
            </a:pPr>
            <a:r>
              <a:rPr lang="en-US" sz="2600" baseline="30000" dirty="0" smtClean="0">
                <a:solidFill>
                  <a:srgbClr val="FFFFFF"/>
                </a:solidFill>
              </a:rPr>
              <a:t>Protects </a:t>
            </a:r>
            <a:r>
              <a:rPr lang="en-US" sz="2600" baseline="30000" dirty="0">
                <a:solidFill>
                  <a:srgbClr val="FFFFFF"/>
                </a:solidFill>
              </a:rPr>
              <a:t>longevity skin stem cells against UV stress‭ ‬</a:t>
            </a:r>
          </a:p>
          <a:p>
            <a:pPr marL="285750" indent="-285750" algn="ctr">
              <a:lnSpc>
                <a:spcPct val="120000"/>
              </a:lnSpc>
              <a:buFont typeface="Arial"/>
              <a:buChar char="•"/>
            </a:pPr>
            <a:r>
              <a:rPr lang="en-US" sz="2600" baseline="30000" dirty="0">
                <a:solidFill>
                  <a:srgbClr val="FFFFFF"/>
                </a:solidFill>
              </a:rPr>
              <a:t>Delays senescence of essential cells</a:t>
            </a:r>
          </a:p>
          <a:p>
            <a:pPr marL="285750" indent="-285750" algn="ctr">
              <a:lnSpc>
                <a:spcPct val="120000"/>
              </a:lnSpc>
              <a:buFont typeface="Arial"/>
              <a:buChar char="•"/>
            </a:pPr>
            <a:r>
              <a:rPr lang="en-US" sz="2600" baseline="30000" dirty="0">
                <a:solidFill>
                  <a:srgbClr val="FFFFFF"/>
                </a:solidFill>
              </a:rPr>
              <a:t>Fights photo-aging‭ ‬</a:t>
            </a:r>
          </a:p>
          <a:p>
            <a:pPr marL="285750" indent="-285750" algn="ctr">
              <a:lnSpc>
                <a:spcPct val="120000"/>
              </a:lnSpc>
              <a:buFont typeface="Arial"/>
              <a:buChar char="•"/>
            </a:pPr>
            <a:r>
              <a:rPr lang="en-US" sz="2600" baseline="30000" dirty="0">
                <a:solidFill>
                  <a:srgbClr val="FFFFFF"/>
                </a:solidFill>
              </a:rPr>
              <a:t>For a vital and healthy-looking skin</a:t>
            </a:r>
          </a:p>
          <a:p>
            <a:pPr marL="285750" indent="-285750" algn="ctr">
              <a:lnSpc>
                <a:spcPct val="120000"/>
              </a:lnSpc>
              <a:buFont typeface="Arial"/>
              <a:buChar char="•"/>
            </a:pPr>
            <a:r>
              <a:rPr lang="en-US" sz="2600" baseline="30000" dirty="0">
                <a:solidFill>
                  <a:srgbClr val="FFFFFF"/>
                </a:solidFill>
              </a:rPr>
              <a:t>Combats chronological aging</a:t>
            </a:r>
          </a:p>
          <a:p>
            <a:pPr marL="285750" indent="-285750" algn="ctr">
              <a:lnSpc>
                <a:spcPct val="120000"/>
              </a:lnSpc>
              <a:buFont typeface="Arial"/>
              <a:buChar char="•"/>
            </a:pPr>
            <a:r>
              <a:rPr lang="en-US" sz="2600" baseline="30000" dirty="0">
                <a:solidFill>
                  <a:srgbClr val="FFFFFF"/>
                </a:solidFill>
              </a:rPr>
              <a:t>Protects against skin protein oxidation</a:t>
            </a:r>
          </a:p>
          <a:p>
            <a:pPr marL="285750" indent="-285750" algn="ctr">
              <a:lnSpc>
                <a:spcPct val="120000"/>
              </a:lnSpc>
              <a:buFont typeface="Arial"/>
              <a:buChar char="•"/>
            </a:pPr>
            <a:r>
              <a:rPr lang="en-US" sz="2600" baseline="30000" dirty="0">
                <a:solidFill>
                  <a:srgbClr val="FFFFFF"/>
                </a:solidFill>
              </a:rPr>
              <a:t>Restores skin’s resilience</a:t>
            </a:r>
          </a:p>
          <a:p>
            <a:pPr marL="285750" indent="-285750" algn="ctr">
              <a:lnSpc>
                <a:spcPct val="120000"/>
              </a:lnSpc>
              <a:buFont typeface="Arial"/>
              <a:buChar char="•"/>
            </a:pPr>
            <a:r>
              <a:rPr lang="en-US" sz="2600" baseline="30000" dirty="0">
                <a:solidFill>
                  <a:srgbClr val="FFFFFF"/>
                </a:solidFill>
              </a:rPr>
              <a:t>Reduces herpes </a:t>
            </a:r>
            <a:r>
              <a:rPr lang="en-US" sz="2600" baseline="30000" dirty="0" err="1">
                <a:solidFill>
                  <a:srgbClr val="FFFFFF"/>
                </a:solidFill>
              </a:rPr>
              <a:t>occurence</a:t>
            </a:r>
            <a:endParaRPr lang="en-US" sz="2600" baseline="30000" dirty="0">
              <a:solidFill>
                <a:srgbClr val="FFFFFF"/>
              </a:solidFill>
            </a:endParaRPr>
          </a:p>
          <a:p>
            <a:pPr marL="285750" indent="-285750" algn="ctr">
              <a:lnSpc>
                <a:spcPct val="120000"/>
              </a:lnSpc>
              <a:buFont typeface="Arial"/>
              <a:buChar char="•"/>
            </a:pPr>
            <a:r>
              <a:rPr lang="en-US" sz="2600" baseline="30000" dirty="0">
                <a:solidFill>
                  <a:srgbClr val="FFFFFF"/>
                </a:solidFill>
              </a:rPr>
              <a:t>Protects and activates longevity factors in skin cells</a:t>
            </a:r>
          </a:p>
          <a:p>
            <a:pPr marL="285750" indent="-285750" algn="ctr">
              <a:lnSpc>
                <a:spcPct val="120000"/>
              </a:lnSpc>
              <a:buFont typeface="Arial"/>
              <a:buChar char="•"/>
            </a:pPr>
            <a:r>
              <a:rPr lang="en-US" sz="2600" baseline="30000" dirty="0">
                <a:solidFill>
                  <a:srgbClr val="FFFFFF"/>
                </a:solidFill>
              </a:rPr>
              <a:t>Rejuvenates and protects skin at cellular level</a:t>
            </a:r>
          </a:p>
          <a:p>
            <a:pPr marL="285750" indent="-285750" algn="ctr">
              <a:lnSpc>
                <a:spcPct val="120000"/>
              </a:lnSpc>
              <a:buFont typeface="Arial"/>
              <a:buChar char="•"/>
            </a:pPr>
            <a:r>
              <a:rPr lang="en-US" sz="2600" baseline="30000" dirty="0">
                <a:solidFill>
                  <a:srgbClr val="FFFFFF"/>
                </a:solidFill>
              </a:rPr>
              <a:t>Safeguards skin’s youthfulness by activating </a:t>
            </a:r>
            <a:r>
              <a:rPr lang="en-US" sz="2600" baseline="30000" dirty="0" err="1">
                <a:solidFill>
                  <a:srgbClr val="FFFFFF"/>
                </a:solidFill>
              </a:rPr>
              <a:t>Klotho</a:t>
            </a:r>
            <a:endParaRPr lang="en-US" sz="2600" baseline="30000" dirty="0">
              <a:solidFill>
                <a:srgbClr val="FFFFFF"/>
              </a:solidFill>
            </a:endParaRPr>
          </a:p>
          <a:p>
            <a:pPr marL="285750" indent="-285750" algn="ctr">
              <a:lnSpc>
                <a:spcPct val="120000"/>
              </a:lnSpc>
              <a:buFont typeface="Arial"/>
              <a:buChar char="•"/>
            </a:pPr>
            <a:r>
              <a:rPr lang="en-US" sz="2600" baseline="30000" dirty="0">
                <a:solidFill>
                  <a:srgbClr val="FFFFFF"/>
                </a:solidFill>
              </a:rPr>
              <a:t>Strengthens cellular defense mechanisms through calorie restriction mimetic activity‭ ‬</a:t>
            </a:r>
          </a:p>
          <a:p>
            <a:pPr marL="285750" indent="-285750" algn="ctr">
              <a:lnSpc>
                <a:spcPct val="120000"/>
              </a:lnSpc>
              <a:buFont typeface="Arial"/>
              <a:buChar char="•"/>
            </a:pPr>
            <a:r>
              <a:rPr lang="en-US" sz="2600" baseline="30000" dirty="0">
                <a:solidFill>
                  <a:srgbClr val="FFFFFF"/>
                </a:solidFill>
              </a:rPr>
              <a:t>Reinforces‭, ‬</a:t>
            </a:r>
            <a:r>
              <a:rPr lang="en-US" sz="2600" baseline="30000" dirty="0" err="1">
                <a:solidFill>
                  <a:srgbClr val="FFFFFF"/>
                </a:solidFill>
              </a:rPr>
              <a:t>smoothes</a:t>
            </a:r>
            <a:r>
              <a:rPr lang="en-US" sz="2600" baseline="30000" dirty="0">
                <a:solidFill>
                  <a:srgbClr val="FFFFFF"/>
                </a:solidFill>
              </a:rPr>
              <a:t> and hydrates the skin</a:t>
            </a:r>
            <a:endParaRPr lang="en-US" sz="2600" dirty="0">
              <a:solidFill>
                <a:srgbClr val="FFFFFF"/>
              </a:solidFill>
            </a:endParaRPr>
          </a:p>
        </p:txBody>
      </p:sp>
      <p:sp>
        <p:nvSpPr>
          <p:cNvPr id="8" name="Rectangle 7"/>
          <p:cNvSpPr/>
          <p:nvPr/>
        </p:nvSpPr>
        <p:spPr>
          <a:xfrm>
            <a:off x="2198832" y="688248"/>
            <a:ext cx="4770523" cy="451406"/>
          </a:xfrm>
          <a:prstGeom prst="rect">
            <a:avLst/>
          </a:prstGeom>
        </p:spPr>
        <p:txBody>
          <a:bodyPr wrap="none">
            <a:spAutoFit/>
          </a:bodyPr>
          <a:lstStyle/>
          <a:p>
            <a:pPr algn="ctr"/>
            <a:r>
              <a:rPr lang="en-US" sz="3500" b="1" baseline="-25000" dirty="0" smtClean="0">
                <a:solidFill>
                  <a:srgbClr val="FFFFFF"/>
                </a:solidFill>
              </a:rPr>
              <a:t>THE BENEFITS OF FACE &amp; EYE SERUM</a:t>
            </a:r>
            <a:endParaRPr lang="en-US" sz="3500" b="1" baseline="-25000" dirty="0">
              <a:solidFill>
                <a:srgbClr val="FFFFFF"/>
              </a:solidFill>
            </a:endParaRPr>
          </a:p>
        </p:txBody>
      </p:sp>
    </p:spTree>
    <p:extLst>
      <p:ext uri="{BB962C8B-B14F-4D97-AF65-F5344CB8AC3E}">
        <p14:creationId xmlns:p14="http://schemas.microsoft.com/office/powerpoint/2010/main" val="1415100917"/>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68500"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91083" y="386697"/>
            <a:ext cx="4160942" cy="2207108"/>
          </a:xfrm>
          <a:prstGeom prst="rect">
            <a:avLst/>
          </a:prstGeom>
        </p:spPr>
      </p:pic>
      <p:sp>
        <p:nvSpPr>
          <p:cNvPr id="9" name="Rectangle 8"/>
          <p:cNvSpPr/>
          <p:nvPr/>
        </p:nvSpPr>
        <p:spPr>
          <a:xfrm>
            <a:off x="103670" y="2837695"/>
            <a:ext cx="8908596" cy="3112987"/>
          </a:xfrm>
          <a:prstGeom prst="rect">
            <a:avLst/>
          </a:prstGeom>
        </p:spPr>
        <p:txBody>
          <a:bodyPr wrap="square">
            <a:spAutoFit/>
          </a:bodyPr>
          <a:lstStyle/>
          <a:p>
            <a:pPr algn="ctr" rtl="1">
              <a:lnSpc>
                <a:spcPct val="80000"/>
              </a:lnSpc>
            </a:pPr>
            <a:r>
              <a:rPr lang="en-US" sz="3500" baseline="30000" dirty="0">
                <a:solidFill>
                  <a:srgbClr val="FFFFFF"/>
                </a:solidFill>
              </a:rPr>
              <a:t>Alpine </a:t>
            </a:r>
            <a:r>
              <a:rPr lang="en-US" sz="3500" baseline="30000" dirty="0" smtClean="0">
                <a:solidFill>
                  <a:srgbClr val="FFFFFF"/>
                </a:solidFill>
              </a:rPr>
              <a:t>Rose</a:t>
            </a:r>
            <a:endParaRPr lang="en-US" sz="3500" baseline="30000" dirty="0">
              <a:solidFill>
                <a:srgbClr val="FFFFFF"/>
              </a:solidFill>
            </a:endParaRPr>
          </a:p>
          <a:p>
            <a:pPr algn="ctr">
              <a:lnSpc>
                <a:spcPct val="80000"/>
              </a:lnSpc>
            </a:pPr>
            <a:r>
              <a:rPr lang="nl-NL" sz="2500" b="1" baseline="30000" dirty="0" err="1"/>
              <a:t>Rhododendron</a:t>
            </a:r>
            <a:r>
              <a:rPr lang="nl-NL" sz="2500" b="1" baseline="30000" dirty="0"/>
              <a:t> </a:t>
            </a:r>
            <a:r>
              <a:rPr lang="nl-NL" sz="2500" b="1" baseline="30000" dirty="0" err="1" smtClean="0"/>
              <a:t>Ferugineum</a:t>
            </a:r>
            <a:endParaRPr lang="nl-NL" sz="2500" b="1" baseline="30000" dirty="0" smtClean="0"/>
          </a:p>
          <a:p>
            <a:pPr algn="ctr">
              <a:lnSpc>
                <a:spcPct val="80000"/>
              </a:lnSpc>
            </a:pPr>
            <a:endParaRPr lang="nl-NL" sz="2500" baseline="30000" dirty="0"/>
          </a:p>
          <a:p>
            <a:pPr algn="ctr">
              <a:lnSpc>
                <a:spcPct val="80000"/>
              </a:lnSpc>
            </a:pPr>
            <a:endParaRPr lang="en-US" sz="2500" baseline="30000" dirty="0">
              <a:solidFill>
                <a:srgbClr val="FFFFFF"/>
              </a:solidFill>
            </a:endParaRPr>
          </a:p>
          <a:p>
            <a:pPr marL="285750" indent="-285750" algn="ctr">
              <a:lnSpc>
                <a:spcPct val="80000"/>
              </a:lnSpc>
              <a:buFont typeface="Arial"/>
              <a:buChar char="•"/>
            </a:pPr>
            <a:r>
              <a:rPr lang="en-US" sz="2500" baseline="30000" dirty="0">
                <a:solidFill>
                  <a:srgbClr val="FFFFFF"/>
                </a:solidFill>
              </a:rPr>
              <a:t>Alpine Alpine Rose‭ (‬Rhododendron </a:t>
            </a:r>
            <a:r>
              <a:rPr lang="en-US" sz="2500" baseline="30000" dirty="0" err="1">
                <a:solidFill>
                  <a:srgbClr val="FFFFFF"/>
                </a:solidFill>
              </a:rPr>
              <a:t>Ferugineum</a:t>
            </a:r>
            <a:r>
              <a:rPr lang="en-US" sz="2500" baseline="30000" dirty="0">
                <a:solidFill>
                  <a:srgbClr val="FFFFFF"/>
                </a:solidFill>
              </a:rPr>
              <a:t>‭) ‬is a symbol of Alpine and Swiss Mountains</a:t>
            </a:r>
          </a:p>
          <a:p>
            <a:pPr algn="ctr">
              <a:lnSpc>
                <a:spcPct val="80000"/>
              </a:lnSpc>
            </a:pPr>
            <a:endParaRPr lang="en-US" sz="2500" baseline="30000" dirty="0">
              <a:solidFill>
                <a:srgbClr val="FFFFFF"/>
              </a:solidFill>
            </a:endParaRPr>
          </a:p>
          <a:p>
            <a:pPr marL="285750" indent="-285750" algn="ctr">
              <a:lnSpc>
                <a:spcPct val="80000"/>
              </a:lnSpc>
              <a:buFont typeface="Arial"/>
              <a:buChar char="•"/>
            </a:pPr>
            <a:r>
              <a:rPr lang="en-US" sz="2500" baseline="30000" dirty="0">
                <a:solidFill>
                  <a:srgbClr val="FFFFFF"/>
                </a:solidFill>
              </a:rPr>
              <a:t>Has been used from a long time ago as a cure of arthritis‭, ‬rheumatism </a:t>
            </a:r>
            <a:r>
              <a:rPr lang="en-US" sz="2500" baseline="30000" dirty="0" err="1">
                <a:solidFill>
                  <a:srgbClr val="FFFFFF"/>
                </a:solidFill>
              </a:rPr>
              <a:t>etc</a:t>
            </a:r>
            <a:r>
              <a:rPr lang="en-US" sz="2500" baseline="30000" dirty="0">
                <a:solidFill>
                  <a:srgbClr val="FFFFFF"/>
                </a:solidFill>
              </a:rPr>
              <a:t>‭.‬</a:t>
            </a:r>
          </a:p>
          <a:p>
            <a:pPr algn="ctr">
              <a:lnSpc>
                <a:spcPct val="80000"/>
              </a:lnSpc>
            </a:pPr>
            <a:endParaRPr lang="en-US" sz="2500" baseline="30000" dirty="0">
              <a:solidFill>
                <a:srgbClr val="FFFFFF"/>
              </a:solidFill>
            </a:endParaRPr>
          </a:p>
          <a:p>
            <a:pPr marL="285750" indent="-285750" algn="ctr">
              <a:lnSpc>
                <a:spcPct val="80000"/>
              </a:lnSpc>
              <a:buFont typeface="Arial"/>
              <a:buChar char="•"/>
            </a:pPr>
            <a:r>
              <a:rPr lang="en-US" sz="2500" baseline="30000" dirty="0">
                <a:solidFill>
                  <a:srgbClr val="FFFFFF"/>
                </a:solidFill>
              </a:rPr>
              <a:t>Alpine Rose can live in extreme condition‭: ‬Cold‭, ‬sun rays and dry‭.‬</a:t>
            </a:r>
          </a:p>
          <a:p>
            <a:pPr algn="ctr">
              <a:lnSpc>
                <a:spcPct val="80000"/>
              </a:lnSpc>
            </a:pPr>
            <a:endParaRPr lang="en-US" sz="2600" b="1" baseline="30000" dirty="0">
              <a:solidFill>
                <a:srgbClr val="FFFFFF"/>
              </a:solidFill>
            </a:endParaRPr>
          </a:p>
          <a:p>
            <a:pPr algn="ctr" rtl="1">
              <a:lnSpc>
                <a:spcPct val="80000"/>
              </a:lnSpc>
            </a:pPr>
            <a:r>
              <a:rPr lang="en-US" b="1" dirty="0">
                <a:solidFill>
                  <a:srgbClr val="FFFFFF"/>
                </a:solidFill>
              </a:rPr>
              <a:t>PROBLEM</a:t>
            </a:r>
          </a:p>
          <a:p>
            <a:pPr algn="ctr" rtl="1">
              <a:lnSpc>
                <a:spcPct val="80000"/>
              </a:lnSpc>
            </a:pPr>
            <a:endParaRPr lang="en-US" b="1" dirty="0">
              <a:solidFill>
                <a:srgbClr val="FFFFFF"/>
              </a:solidFill>
            </a:endParaRPr>
          </a:p>
          <a:p>
            <a:pPr algn="ctr" rtl="1">
              <a:lnSpc>
                <a:spcPct val="80000"/>
              </a:lnSpc>
            </a:pPr>
            <a:r>
              <a:rPr lang="en-US" b="1" dirty="0">
                <a:solidFill>
                  <a:srgbClr val="FFFFFF"/>
                </a:solidFill>
              </a:rPr>
              <a:t> </a:t>
            </a:r>
            <a:r>
              <a:rPr lang="en-US" b="1" dirty="0" smtClean="0">
                <a:solidFill>
                  <a:srgbClr val="FFFFFF"/>
                </a:solidFill>
              </a:rPr>
              <a:t>RARE</a:t>
            </a:r>
            <a:endParaRPr lang="en-US" b="1" dirty="0">
              <a:solidFill>
                <a:srgbClr val="FFFFFF"/>
              </a:solidFill>
            </a:endParaRPr>
          </a:p>
          <a:p>
            <a:pPr algn="ctr">
              <a:lnSpc>
                <a:spcPct val="80000"/>
              </a:lnSpc>
            </a:pPr>
            <a:endParaRPr lang="en-US" sz="2500" baseline="30000" dirty="0">
              <a:solidFill>
                <a:srgbClr val="FFFFFF"/>
              </a:solidFill>
            </a:endParaRPr>
          </a:p>
        </p:txBody>
      </p:sp>
      <p:sp>
        <p:nvSpPr>
          <p:cNvPr id="2" name="Rectangle 1"/>
          <p:cNvSpPr/>
          <p:nvPr/>
        </p:nvSpPr>
        <p:spPr>
          <a:xfrm>
            <a:off x="1826592" y="5852135"/>
            <a:ext cx="5604796" cy="323165"/>
          </a:xfrm>
          <a:prstGeom prst="rect">
            <a:avLst/>
          </a:prstGeom>
        </p:spPr>
        <p:txBody>
          <a:bodyPr wrap="square">
            <a:spAutoFit/>
          </a:bodyPr>
          <a:lstStyle/>
          <a:p>
            <a:pPr algn="ctr" rtl="1">
              <a:lnSpc>
                <a:spcPct val="80000"/>
              </a:lnSpc>
            </a:pPr>
            <a:r>
              <a:rPr lang="en-US" b="1" dirty="0">
                <a:solidFill>
                  <a:srgbClr val="000000"/>
                </a:solidFill>
              </a:rPr>
              <a:t>Because of </a:t>
            </a:r>
            <a:r>
              <a:rPr lang="en-US" b="1" dirty="0" err="1">
                <a:solidFill>
                  <a:srgbClr val="000000"/>
                </a:solidFill>
              </a:rPr>
              <a:t>Phytocelltec</a:t>
            </a:r>
            <a:r>
              <a:rPr lang="en-US" b="1" dirty="0">
                <a:solidFill>
                  <a:srgbClr val="000000"/>
                </a:solidFill>
              </a:rPr>
              <a:t>, this flower can be useful.</a:t>
            </a:r>
          </a:p>
        </p:txBody>
      </p:sp>
    </p:spTree>
    <p:extLst>
      <p:ext uri="{BB962C8B-B14F-4D97-AF65-F5344CB8AC3E}">
        <p14:creationId xmlns:p14="http://schemas.microsoft.com/office/powerpoint/2010/main" val="142877796"/>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53469" cy="6714457"/>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77384" y="546538"/>
            <a:ext cx="6740440" cy="2159789"/>
          </a:xfrm>
          <a:prstGeom prst="rect">
            <a:avLst/>
          </a:prstGeom>
        </p:spPr>
      </p:pic>
      <p:pic>
        <p:nvPicPr>
          <p:cNvPr id="5" name="Picture 4"/>
          <p:cNvPicPr>
            <a:picLocks noChangeAspect="1"/>
          </p:cNvPicPr>
          <p:nvPr/>
        </p:nvPicPr>
        <p:blipFill>
          <a:blip r:embed="rId4"/>
          <a:stretch>
            <a:fillRect/>
          </a:stretch>
        </p:blipFill>
        <p:spPr>
          <a:xfrm>
            <a:off x="-31451" y="6356370"/>
            <a:ext cx="9199951" cy="501630"/>
          </a:xfrm>
          <a:prstGeom prst="rect">
            <a:avLst/>
          </a:prstGeom>
        </p:spPr>
      </p:pic>
      <p:sp>
        <p:nvSpPr>
          <p:cNvPr id="10" name="Rectangle 9"/>
          <p:cNvSpPr/>
          <p:nvPr/>
        </p:nvSpPr>
        <p:spPr>
          <a:xfrm>
            <a:off x="2391842" y="3589473"/>
            <a:ext cx="4697395" cy="369332"/>
          </a:xfrm>
          <a:prstGeom prst="rect">
            <a:avLst/>
          </a:prstGeom>
        </p:spPr>
        <p:txBody>
          <a:bodyPr wrap="none">
            <a:spAutoFit/>
          </a:bodyPr>
          <a:lstStyle/>
          <a:p>
            <a:r>
              <a:rPr lang="en-US" sz="2700" baseline="30000" dirty="0"/>
              <a:t>Decreasing Wrinkles on face after 21 days usage</a:t>
            </a:r>
          </a:p>
        </p:txBody>
      </p:sp>
      <p:sp>
        <p:nvSpPr>
          <p:cNvPr id="11" name="Rectangle 10"/>
          <p:cNvSpPr/>
          <p:nvPr/>
        </p:nvSpPr>
        <p:spPr>
          <a:xfrm>
            <a:off x="2871974" y="393790"/>
            <a:ext cx="3517948" cy="451406"/>
          </a:xfrm>
          <a:prstGeom prst="rect">
            <a:avLst/>
          </a:prstGeom>
        </p:spPr>
        <p:txBody>
          <a:bodyPr wrap="none">
            <a:spAutoFit/>
          </a:bodyPr>
          <a:lstStyle/>
          <a:p>
            <a:r>
              <a:rPr lang="en-US" sz="3500" b="1" baseline="30000" dirty="0">
                <a:solidFill>
                  <a:srgbClr val="FFFFFF"/>
                </a:solidFill>
              </a:rPr>
              <a:t>Clinical Test of Alpine Rose</a:t>
            </a:r>
          </a:p>
        </p:txBody>
      </p:sp>
      <p:sp>
        <p:nvSpPr>
          <p:cNvPr id="12" name="Rectangle 11"/>
          <p:cNvSpPr/>
          <p:nvPr/>
        </p:nvSpPr>
        <p:spPr>
          <a:xfrm>
            <a:off x="1682845" y="2780004"/>
            <a:ext cx="2219216" cy="605294"/>
          </a:xfrm>
          <a:prstGeom prst="rect">
            <a:avLst/>
          </a:prstGeom>
        </p:spPr>
        <p:txBody>
          <a:bodyPr wrap="square">
            <a:spAutoFit/>
          </a:bodyPr>
          <a:lstStyle/>
          <a:p>
            <a:r>
              <a:rPr lang="en-US" sz="2500" baseline="30000" dirty="0">
                <a:solidFill>
                  <a:schemeClr val="bg1"/>
                </a:solidFill>
              </a:rPr>
              <a:t>increasing Vitality </a:t>
            </a:r>
          </a:p>
          <a:p>
            <a:r>
              <a:rPr lang="fi-FI" sz="2500" baseline="30000" dirty="0" err="1">
                <a:solidFill>
                  <a:schemeClr val="bg1"/>
                </a:solidFill>
              </a:rPr>
              <a:t>Skin</a:t>
            </a:r>
            <a:r>
              <a:rPr lang="fi-FI" sz="2500" baseline="30000" dirty="0">
                <a:solidFill>
                  <a:schemeClr val="bg1"/>
                </a:solidFill>
              </a:rPr>
              <a:t> </a:t>
            </a:r>
            <a:r>
              <a:rPr lang="fi-FI" sz="2500" baseline="30000" dirty="0" err="1">
                <a:solidFill>
                  <a:schemeClr val="bg1"/>
                </a:solidFill>
              </a:rPr>
              <a:t>Stem</a:t>
            </a:r>
            <a:r>
              <a:rPr lang="fi-FI" sz="2500" baseline="30000" dirty="0">
                <a:solidFill>
                  <a:schemeClr val="bg1"/>
                </a:solidFill>
              </a:rPr>
              <a:t> Cell</a:t>
            </a:r>
            <a:endParaRPr lang="en-US" sz="2500" dirty="0">
              <a:solidFill>
                <a:schemeClr val="bg1"/>
              </a:solidFill>
            </a:endParaRPr>
          </a:p>
        </p:txBody>
      </p:sp>
      <p:sp>
        <p:nvSpPr>
          <p:cNvPr id="13" name="Rectangle 12"/>
          <p:cNvSpPr/>
          <p:nvPr/>
        </p:nvSpPr>
        <p:spPr>
          <a:xfrm>
            <a:off x="4172301" y="2862589"/>
            <a:ext cx="1076021" cy="348813"/>
          </a:xfrm>
          <a:prstGeom prst="rect">
            <a:avLst/>
          </a:prstGeom>
        </p:spPr>
        <p:txBody>
          <a:bodyPr wrap="none">
            <a:spAutoFit/>
          </a:bodyPr>
          <a:lstStyle/>
          <a:p>
            <a:r>
              <a:rPr lang="fr-FR" sz="2500" baseline="30000" dirty="0" err="1">
                <a:solidFill>
                  <a:schemeClr val="bg1"/>
                </a:solidFill>
              </a:rPr>
              <a:t>Ilustration</a:t>
            </a:r>
            <a:endParaRPr lang="fr-FR" sz="2500" baseline="30000" dirty="0">
              <a:solidFill>
                <a:schemeClr val="bg1"/>
              </a:solidFill>
            </a:endParaRPr>
          </a:p>
        </p:txBody>
      </p:sp>
      <p:sp>
        <p:nvSpPr>
          <p:cNvPr id="14" name="Rectangle 13"/>
          <p:cNvSpPr/>
          <p:nvPr/>
        </p:nvSpPr>
        <p:spPr>
          <a:xfrm>
            <a:off x="5393538" y="2795039"/>
            <a:ext cx="2091918" cy="605294"/>
          </a:xfrm>
          <a:prstGeom prst="rect">
            <a:avLst/>
          </a:prstGeom>
        </p:spPr>
        <p:txBody>
          <a:bodyPr wrap="square">
            <a:spAutoFit/>
          </a:bodyPr>
          <a:lstStyle/>
          <a:p>
            <a:pPr algn="r"/>
            <a:r>
              <a:rPr lang="en-US" sz="2500" baseline="30000" dirty="0">
                <a:solidFill>
                  <a:schemeClr val="bg1"/>
                </a:solidFill>
              </a:rPr>
              <a:t>Decreasing  TEWL </a:t>
            </a:r>
            <a:endParaRPr lang="en-US" sz="2500" baseline="30000" dirty="0" smtClean="0">
              <a:solidFill>
                <a:schemeClr val="bg1"/>
              </a:solidFill>
            </a:endParaRPr>
          </a:p>
          <a:p>
            <a:pPr algn="r"/>
            <a:r>
              <a:rPr lang="en-US" sz="2500" baseline="30000" dirty="0" smtClean="0">
                <a:solidFill>
                  <a:schemeClr val="bg1"/>
                </a:solidFill>
              </a:rPr>
              <a:t>of </a:t>
            </a:r>
            <a:r>
              <a:rPr lang="en-US" sz="2500" baseline="30000" dirty="0">
                <a:solidFill>
                  <a:schemeClr val="bg1"/>
                </a:solidFill>
              </a:rPr>
              <a:t>skin</a:t>
            </a:r>
          </a:p>
        </p:txBody>
      </p:sp>
    </p:spTree>
    <p:extLst>
      <p:ext uri="{BB962C8B-B14F-4D97-AF65-F5344CB8AC3E}">
        <p14:creationId xmlns:p14="http://schemas.microsoft.com/office/powerpoint/2010/main" val="580096475"/>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68500"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100269" y="432319"/>
            <a:ext cx="7146279" cy="2607425"/>
          </a:xfrm>
          <a:prstGeom prst="rect">
            <a:avLst/>
          </a:prstGeom>
        </p:spPr>
      </p:pic>
      <p:sp>
        <p:nvSpPr>
          <p:cNvPr id="9" name="Rectangle 8"/>
          <p:cNvSpPr/>
          <p:nvPr/>
        </p:nvSpPr>
        <p:spPr>
          <a:xfrm>
            <a:off x="1100269" y="3990132"/>
            <a:ext cx="7146279" cy="2031325"/>
          </a:xfrm>
          <a:prstGeom prst="rect">
            <a:avLst/>
          </a:prstGeom>
        </p:spPr>
        <p:txBody>
          <a:bodyPr wrap="square">
            <a:spAutoFit/>
          </a:bodyPr>
          <a:lstStyle/>
          <a:p>
            <a:pPr algn="ctr"/>
            <a:endParaRPr lang="en-US" sz="2700" baseline="30000" dirty="0" smtClean="0">
              <a:solidFill>
                <a:srgbClr val="FFFFFF"/>
              </a:solidFill>
            </a:endParaRPr>
          </a:p>
          <a:p>
            <a:pPr marL="285750" indent="-285750" algn="ctr">
              <a:buFont typeface="Arial"/>
              <a:buChar char="•"/>
            </a:pPr>
            <a:r>
              <a:rPr lang="en-US" sz="2700" baseline="30000" dirty="0" err="1" smtClean="0">
                <a:solidFill>
                  <a:srgbClr val="FFFFFF"/>
                </a:solidFill>
              </a:rPr>
              <a:t>Varietas</a:t>
            </a:r>
            <a:r>
              <a:rPr lang="en-US" sz="2700" baseline="30000" dirty="0" smtClean="0">
                <a:solidFill>
                  <a:srgbClr val="FFFFFF"/>
                </a:solidFill>
              </a:rPr>
              <a:t> </a:t>
            </a:r>
            <a:r>
              <a:rPr lang="en-US" sz="2700" baseline="30000" dirty="0" err="1" smtClean="0">
                <a:solidFill>
                  <a:srgbClr val="FFFFFF"/>
                </a:solidFill>
              </a:rPr>
              <a:t>Gamay</a:t>
            </a:r>
            <a:r>
              <a:rPr lang="en-US" sz="2700" baseline="30000" dirty="0" smtClean="0">
                <a:solidFill>
                  <a:srgbClr val="FFFFFF"/>
                </a:solidFill>
              </a:rPr>
              <a:t> </a:t>
            </a:r>
            <a:r>
              <a:rPr lang="en-US" sz="2700" baseline="30000" dirty="0" err="1" smtClean="0">
                <a:solidFill>
                  <a:srgbClr val="FFFFFF"/>
                </a:solidFill>
              </a:rPr>
              <a:t>Teinturier</a:t>
            </a:r>
            <a:r>
              <a:rPr lang="en-US" sz="2700" baseline="30000" dirty="0" smtClean="0">
                <a:solidFill>
                  <a:srgbClr val="FFFFFF"/>
                </a:solidFill>
              </a:rPr>
              <a:t> </a:t>
            </a:r>
            <a:r>
              <a:rPr lang="en-US" sz="2700" baseline="30000" dirty="0" err="1" smtClean="0">
                <a:solidFill>
                  <a:srgbClr val="FFFFFF"/>
                </a:solidFill>
              </a:rPr>
              <a:t>Freaux</a:t>
            </a:r>
            <a:r>
              <a:rPr lang="en-US" sz="2700" baseline="30000" dirty="0" smtClean="0">
                <a:solidFill>
                  <a:srgbClr val="FFFFFF"/>
                </a:solidFill>
              </a:rPr>
              <a:t> is from Burgundy‭, ‬France‭.‬</a:t>
            </a:r>
          </a:p>
          <a:p>
            <a:pPr algn="ctr"/>
            <a:endParaRPr lang="en-US" sz="2700" baseline="30000" dirty="0" smtClean="0">
              <a:solidFill>
                <a:srgbClr val="FFFFFF"/>
              </a:solidFill>
            </a:endParaRPr>
          </a:p>
          <a:p>
            <a:pPr marL="285750" indent="-285750" algn="ctr">
              <a:buFont typeface="Arial"/>
              <a:buChar char="•"/>
            </a:pPr>
            <a:r>
              <a:rPr lang="en-US" sz="2700" baseline="30000" dirty="0" smtClean="0">
                <a:solidFill>
                  <a:srgbClr val="FFFFFF"/>
                </a:solidFill>
              </a:rPr>
              <a:t>‭ ‬Highly resistant from UV</a:t>
            </a:r>
          </a:p>
          <a:p>
            <a:pPr algn="ctr"/>
            <a:endParaRPr lang="en-US" sz="2700" baseline="30000" dirty="0" smtClean="0">
              <a:solidFill>
                <a:srgbClr val="FFFFFF"/>
              </a:solidFill>
            </a:endParaRPr>
          </a:p>
          <a:p>
            <a:pPr marL="457200" indent="-457200" algn="ctr">
              <a:buFont typeface="Arial"/>
              <a:buChar char="•"/>
            </a:pPr>
            <a:r>
              <a:rPr lang="en-US" sz="2700" baseline="30000" dirty="0" smtClean="0">
                <a:solidFill>
                  <a:srgbClr val="FFFFFF"/>
                </a:solidFill>
              </a:rPr>
              <a:t>A high anthocyanin‭, ‬EF and secondary metabolite from SC Solar </a:t>
            </a:r>
            <a:r>
              <a:rPr lang="en-US" sz="2700" baseline="30000" dirty="0" err="1" smtClean="0">
                <a:solidFill>
                  <a:srgbClr val="FFFFFF"/>
                </a:solidFill>
              </a:rPr>
              <a:t>Vitis</a:t>
            </a:r>
            <a:r>
              <a:rPr lang="en-US" sz="2700" baseline="30000" dirty="0" smtClean="0">
                <a:solidFill>
                  <a:srgbClr val="FFFFFF"/>
                </a:solidFill>
              </a:rPr>
              <a:t> becomes the most powerful weapon in preventing UVV</a:t>
            </a:r>
            <a:endParaRPr lang="en-US" sz="2700" baseline="30000" dirty="0">
              <a:solidFill>
                <a:srgbClr val="FFFFFF"/>
              </a:solidFill>
            </a:endParaRPr>
          </a:p>
        </p:txBody>
      </p:sp>
      <p:sp>
        <p:nvSpPr>
          <p:cNvPr id="2" name="Rectangle 1"/>
          <p:cNvSpPr/>
          <p:nvPr/>
        </p:nvSpPr>
        <p:spPr>
          <a:xfrm>
            <a:off x="3979311" y="3398582"/>
            <a:ext cx="1428596" cy="451406"/>
          </a:xfrm>
          <a:prstGeom prst="rect">
            <a:avLst/>
          </a:prstGeom>
        </p:spPr>
        <p:txBody>
          <a:bodyPr wrap="none">
            <a:spAutoFit/>
          </a:bodyPr>
          <a:lstStyle/>
          <a:p>
            <a:pPr algn="ctr"/>
            <a:r>
              <a:rPr lang="tr-TR" sz="3500" b="1" baseline="30000" dirty="0">
                <a:solidFill>
                  <a:srgbClr val="FFFFFF"/>
                </a:solidFill>
              </a:rPr>
              <a:t>Solar </a:t>
            </a:r>
            <a:r>
              <a:rPr lang="tr-TR" sz="3500" b="1" baseline="30000" dirty="0" err="1">
                <a:solidFill>
                  <a:srgbClr val="FFFFFF"/>
                </a:solidFill>
              </a:rPr>
              <a:t>Vitis</a:t>
            </a:r>
            <a:endParaRPr lang="tr-TR" sz="3500" b="1" baseline="30000" dirty="0">
              <a:solidFill>
                <a:srgbClr val="FFFFFF"/>
              </a:solidFill>
            </a:endParaRPr>
          </a:p>
        </p:txBody>
      </p:sp>
    </p:spTree>
    <p:extLst>
      <p:ext uri="{BB962C8B-B14F-4D97-AF65-F5344CB8AC3E}">
        <p14:creationId xmlns:p14="http://schemas.microsoft.com/office/powerpoint/2010/main" val="658147921"/>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71887" cy="6727967"/>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9" name="Rectangle 8"/>
          <p:cNvSpPr/>
          <p:nvPr/>
        </p:nvSpPr>
        <p:spPr>
          <a:xfrm>
            <a:off x="2326536" y="591535"/>
            <a:ext cx="4572000" cy="897682"/>
          </a:xfrm>
          <a:prstGeom prst="rect">
            <a:avLst/>
          </a:prstGeom>
        </p:spPr>
        <p:txBody>
          <a:bodyPr>
            <a:spAutoFit/>
          </a:bodyPr>
          <a:lstStyle/>
          <a:p>
            <a:pPr algn="ctr" rtl="1">
              <a:lnSpc>
                <a:spcPct val="80000"/>
              </a:lnSpc>
            </a:pPr>
            <a:r>
              <a:rPr lang="tr-TR" sz="3500" b="1" baseline="30000" dirty="0">
                <a:solidFill>
                  <a:schemeClr val="bg1"/>
                </a:solidFill>
              </a:rPr>
              <a:t>Solar </a:t>
            </a:r>
            <a:r>
              <a:rPr lang="tr-TR" sz="3500" b="1" baseline="30000" dirty="0" err="1">
                <a:solidFill>
                  <a:schemeClr val="bg1"/>
                </a:solidFill>
              </a:rPr>
              <a:t>Vitis</a:t>
            </a:r>
            <a:r>
              <a:rPr lang="tr-TR" sz="3500" b="1" baseline="30000" dirty="0">
                <a:solidFill>
                  <a:schemeClr val="bg1"/>
                </a:solidFill>
              </a:rPr>
              <a:t>’ </a:t>
            </a:r>
            <a:r>
              <a:rPr lang="tr-TR" sz="3500" b="1" baseline="30000" dirty="0" err="1" smtClean="0">
                <a:solidFill>
                  <a:schemeClr val="bg1"/>
                </a:solidFill>
              </a:rPr>
              <a:t>Benefits</a:t>
            </a:r>
            <a:endParaRPr lang="tr-TR" sz="3500" b="1" baseline="30000" dirty="0" smtClean="0">
              <a:solidFill>
                <a:schemeClr val="bg1"/>
              </a:solidFill>
            </a:endParaRPr>
          </a:p>
          <a:p>
            <a:pPr algn="ctr" rtl="1">
              <a:lnSpc>
                <a:spcPct val="80000"/>
              </a:lnSpc>
            </a:pPr>
            <a:endParaRPr lang="tr-TR" sz="3500" baseline="30000" dirty="0">
              <a:solidFill>
                <a:srgbClr val="FFFFFF"/>
              </a:solidFill>
            </a:endParaRPr>
          </a:p>
          <a:p>
            <a:pPr algn="ctr" rtl="1">
              <a:lnSpc>
                <a:spcPct val="80000"/>
              </a:lnSpc>
            </a:pPr>
            <a:r>
              <a:rPr lang="en-US" sz="2700" baseline="30000" dirty="0"/>
              <a:t>Double Protection against UV Damage</a:t>
            </a:r>
            <a:endParaRPr lang="en-US" sz="2700" dirty="0"/>
          </a:p>
        </p:txBody>
      </p:sp>
      <p:sp>
        <p:nvSpPr>
          <p:cNvPr id="10" name="Rectangle 9"/>
          <p:cNvSpPr/>
          <p:nvPr/>
        </p:nvSpPr>
        <p:spPr>
          <a:xfrm>
            <a:off x="662071" y="4519820"/>
            <a:ext cx="7836747" cy="1754327"/>
          </a:xfrm>
          <a:prstGeom prst="rect">
            <a:avLst/>
          </a:prstGeom>
        </p:spPr>
        <p:txBody>
          <a:bodyPr wrap="square">
            <a:spAutoFit/>
          </a:bodyPr>
          <a:lstStyle/>
          <a:p>
            <a:pPr marL="285750" indent="-285750" rtl="1">
              <a:buFont typeface="Arial"/>
              <a:buChar char="•"/>
            </a:pPr>
            <a:r>
              <a:rPr lang="en-US" sz="2700" baseline="30000" dirty="0" err="1">
                <a:solidFill>
                  <a:srgbClr val="FFFFFF"/>
                </a:solidFill>
              </a:rPr>
              <a:t>PhytoCellTec</a:t>
            </a:r>
            <a:r>
              <a:rPr lang="en-US" sz="2700" baseline="30000" dirty="0">
                <a:solidFill>
                  <a:srgbClr val="FFFFFF"/>
                </a:solidFill>
              </a:rPr>
              <a:t>™ Solar </a:t>
            </a:r>
            <a:r>
              <a:rPr lang="en-US" sz="2700" baseline="30000" dirty="0" err="1">
                <a:solidFill>
                  <a:srgbClr val="FFFFFF"/>
                </a:solidFill>
              </a:rPr>
              <a:t>Vitis</a:t>
            </a:r>
            <a:r>
              <a:rPr lang="en-US" sz="2700" baseline="30000" dirty="0">
                <a:solidFill>
                  <a:srgbClr val="FFFFFF"/>
                </a:solidFill>
              </a:rPr>
              <a:t> with epigenetic factors from grape </a:t>
            </a:r>
            <a:r>
              <a:rPr lang="en-US" sz="2700" baseline="30000" dirty="0" smtClean="0">
                <a:solidFill>
                  <a:srgbClr val="FFFFFF"/>
                </a:solidFill>
              </a:rPr>
              <a:t>preserves </a:t>
            </a:r>
            <a:r>
              <a:rPr lang="en-US" sz="2700" baseline="30000" dirty="0">
                <a:solidFill>
                  <a:srgbClr val="FFFFFF"/>
                </a:solidFill>
              </a:rPr>
              <a:t>the vitality of skin stem cells</a:t>
            </a:r>
            <a:r>
              <a:rPr lang="en-US" sz="2700" baseline="30000" dirty="0" smtClean="0">
                <a:solidFill>
                  <a:srgbClr val="FFFFFF"/>
                </a:solidFill>
              </a:rPr>
              <a:t>.</a:t>
            </a:r>
          </a:p>
          <a:p>
            <a:pPr rtl="1"/>
            <a:endParaRPr lang="en-US" sz="2700" baseline="30000" dirty="0" smtClean="0">
              <a:solidFill>
                <a:srgbClr val="FFFFFF"/>
              </a:solidFill>
            </a:endParaRPr>
          </a:p>
          <a:p>
            <a:pPr marL="285750" indent="-285750" rtl="1">
              <a:buFont typeface="Arial"/>
              <a:buChar char="•"/>
            </a:pPr>
            <a:r>
              <a:rPr lang="en-US" sz="2700" baseline="30000" dirty="0" smtClean="0">
                <a:solidFill>
                  <a:srgbClr val="FFFFFF"/>
                </a:solidFill>
              </a:rPr>
              <a:t>Due </a:t>
            </a:r>
            <a:r>
              <a:rPr lang="en-US" sz="2700" baseline="30000" dirty="0">
                <a:solidFill>
                  <a:srgbClr val="FFFFFF"/>
                </a:solidFill>
              </a:rPr>
              <a:t>to the strong antioxidant power of the </a:t>
            </a:r>
            <a:r>
              <a:rPr lang="en-US" sz="2700" baseline="30000" dirty="0" err="1">
                <a:solidFill>
                  <a:srgbClr val="FFFFFF"/>
                </a:solidFill>
              </a:rPr>
              <a:t>Gamay</a:t>
            </a:r>
            <a:r>
              <a:rPr lang="en-US" sz="2700" baseline="30000" dirty="0">
                <a:solidFill>
                  <a:srgbClr val="FFFFFF"/>
                </a:solidFill>
              </a:rPr>
              <a:t> </a:t>
            </a:r>
            <a:r>
              <a:rPr lang="en-US" sz="2700" baseline="30000" dirty="0" err="1">
                <a:solidFill>
                  <a:srgbClr val="FFFFFF"/>
                </a:solidFill>
              </a:rPr>
              <a:t>Teinturier</a:t>
            </a:r>
            <a:r>
              <a:rPr lang="en-US" sz="2700" baseline="30000" dirty="0">
                <a:solidFill>
                  <a:srgbClr val="FFFFFF"/>
                </a:solidFill>
              </a:rPr>
              <a:t> </a:t>
            </a:r>
            <a:r>
              <a:rPr lang="en-US" sz="2700" baseline="30000" dirty="0" err="1" smtClean="0">
                <a:solidFill>
                  <a:srgbClr val="FFFFFF"/>
                </a:solidFill>
              </a:rPr>
              <a:t>Freaux</a:t>
            </a:r>
            <a:r>
              <a:rPr lang="en-US" sz="2700" baseline="30000" dirty="0" smtClean="0">
                <a:solidFill>
                  <a:srgbClr val="FFFFFF"/>
                </a:solidFill>
              </a:rPr>
              <a:t> </a:t>
            </a:r>
            <a:r>
              <a:rPr lang="en-US" sz="2700" baseline="30000" dirty="0">
                <a:solidFill>
                  <a:srgbClr val="FFFFFF"/>
                </a:solidFill>
              </a:rPr>
              <a:t>grape. </a:t>
            </a:r>
            <a:r>
              <a:rPr lang="en-US" sz="2700" baseline="30000" dirty="0" err="1">
                <a:solidFill>
                  <a:srgbClr val="FFFFFF"/>
                </a:solidFill>
              </a:rPr>
              <a:t>PhytoCellTec</a:t>
            </a:r>
            <a:r>
              <a:rPr lang="en-US" sz="2700" baseline="30000" dirty="0">
                <a:solidFill>
                  <a:srgbClr val="FFFFFF"/>
                </a:solidFill>
              </a:rPr>
              <a:t>™ Solar </a:t>
            </a:r>
            <a:r>
              <a:rPr lang="en-US" sz="2700" baseline="30000" dirty="0" err="1">
                <a:solidFill>
                  <a:srgbClr val="FFFFFF"/>
                </a:solidFill>
              </a:rPr>
              <a:t>Vitis</a:t>
            </a:r>
            <a:r>
              <a:rPr lang="en-US" sz="2700" baseline="30000" dirty="0">
                <a:solidFill>
                  <a:srgbClr val="FFFFFF"/>
                </a:solidFill>
              </a:rPr>
              <a:t> protects the skin cells </a:t>
            </a:r>
            <a:r>
              <a:rPr lang="en-US" sz="2700" baseline="30000" dirty="0" smtClean="0">
                <a:solidFill>
                  <a:srgbClr val="FFFFFF"/>
                </a:solidFill>
              </a:rPr>
              <a:t>and </a:t>
            </a:r>
            <a:r>
              <a:rPr lang="en-US" sz="2700" baseline="30000" dirty="0">
                <a:solidFill>
                  <a:srgbClr val="FFFFFF"/>
                </a:solidFill>
              </a:rPr>
              <a:t>notably the epidermal stem cells against UV-induced stress</a:t>
            </a:r>
          </a:p>
        </p:txBody>
      </p:sp>
    </p:spTree>
    <p:extLst>
      <p:ext uri="{BB962C8B-B14F-4D97-AF65-F5344CB8AC3E}">
        <p14:creationId xmlns:p14="http://schemas.microsoft.com/office/powerpoint/2010/main" val="267147985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53469" cy="6714457"/>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2231952" y="192154"/>
            <a:ext cx="4572000" cy="707886"/>
          </a:xfrm>
          <a:prstGeom prst="rect">
            <a:avLst/>
          </a:prstGeom>
        </p:spPr>
        <p:txBody>
          <a:bodyPr>
            <a:spAutoFit/>
          </a:bodyPr>
          <a:lstStyle/>
          <a:p>
            <a:pPr algn="ctr" rtl="1"/>
            <a:r>
              <a:rPr lang="en-US" sz="3500" b="1" baseline="30000" dirty="0">
                <a:solidFill>
                  <a:schemeClr val="bg1"/>
                </a:solidFill>
              </a:rPr>
              <a:t>The Benefits of Solar </a:t>
            </a:r>
            <a:r>
              <a:rPr lang="en-US" sz="3500" b="1" baseline="30000" dirty="0" err="1">
                <a:solidFill>
                  <a:schemeClr val="bg1"/>
                </a:solidFill>
              </a:rPr>
              <a:t>Vitis</a:t>
            </a:r>
            <a:endParaRPr lang="en-US" sz="3500" b="1" baseline="30000" dirty="0">
              <a:solidFill>
                <a:schemeClr val="bg1"/>
              </a:solidFill>
            </a:endParaRPr>
          </a:p>
          <a:p>
            <a:pPr algn="ctr" rtl="1"/>
            <a:r>
              <a:rPr lang="en-US" sz="2500" baseline="30000" dirty="0"/>
              <a:t>Skin Stem Cells and UV Stress</a:t>
            </a:r>
            <a:endParaRPr lang="en-US" sz="2500" dirty="0"/>
          </a:p>
        </p:txBody>
      </p:sp>
      <p:sp>
        <p:nvSpPr>
          <p:cNvPr id="15" name="Rectangle 14"/>
          <p:cNvSpPr/>
          <p:nvPr/>
        </p:nvSpPr>
        <p:spPr>
          <a:xfrm>
            <a:off x="2340048" y="5724056"/>
            <a:ext cx="1967205" cy="605294"/>
          </a:xfrm>
          <a:prstGeom prst="rect">
            <a:avLst/>
          </a:prstGeom>
        </p:spPr>
        <p:txBody>
          <a:bodyPr wrap="none">
            <a:spAutoFit/>
          </a:bodyPr>
          <a:lstStyle/>
          <a:p>
            <a:pPr algn="ctr" rtl="1"/>
            <a:r>
              <a:rPr lang="en-US" sz="2400" baseline="30000" dirty="0">
                <a:solidFill>
                  <a:schemeClr val="bg1"/>
                </a:solidFill>
              </a:rPr>
              <a:t>Increase  Activity  SC </a:t>
            </a:r>
            <a:endParaRPr lang="en-US" sz="2400" baseline="30000" dirty="0" smtClean="0">
              <a:solidFill>
                <a:schemeClr val="bg1"/>
              </a:solidFill>
            </a:endParaRPr>
          </a:p>
          <a:p>
            <a:pPr algn="ctr" rtl="1"/>
            <a:r>
              <a:rPr lang="en-US" sz="2400" baseline="30000" dirty="0" smtClean="0">
                <a:solidFill>
                  <a:schemeClr val="bg1"/>
                </a:solidFill>
              </a:rPr>
              <a:t>Epidermal</a:t>
            </a:r>
            <a:endParaRPr lang="en-US" sz="2400" baseline="30000" dirty="0">
              <a:solidFill>
                <a:schemeClr val="bg1"/>
              </a:solidFill>
            </a:endParaRPr>
          </a:p>
        </p:txBody>
      </p:sp>
      <p:sp>
        <p:nvSpPr>
          <p:cNvPr id="16" name="Rectangle 15"/>
          <p:cNvSpPr/>
          <p:nvPr/>
        </p:nvSpPr>
        <p:spPr>
          <a:xfrm>
            <a:off x="5029602" y="5778827"/>
            <a:ext cx="1556087" cy="605294"/>
          </a:xfrm>
          <a:prstGeom prst="rect">
            <a:avLst/>
          </a:prstGeom>
        </p:spPr>
        <p:txBody>
          <a:bodyPr wrap="none">
            <a:spAutoFit/>
          </a:bodyPr>
          <a:lstStyle/>
          <a:p>
            <a:pPr algn="ctr" rtl="1"/>
            <a:r>
              <a:rPr lang="en-US" sz="2400" baseline="30000" dirty="0">
                <a:solidFill>
                  <a:schemeClr val="bg1"/>
                </a:solidFill>
              </a:rPr>
              <a:t>protect SC from </a:t>
            </a:r>
            <a:endParaRPr lang="en-US" sz="2400" baseline="30000" dirty="0" smtClean="0">
              <a:solidFill>
                <a:schemeClr val="bg1"/>
              </a:solidFill>
            </a:endParaRPr>
          </a:p>
          <a:p>
            <a:pPr algn="ctr" rtl="1"/>
            <a:r>
              <a:rPr lang="en-US" sz="2400" baseline="30000" dirty="0" smtClean="0">
                <a:solidFill>
                  <a:schemeClr val="bg1"/>
                </a:solidFill>
              </a:rPr>
              <a:t>UV </a:t>
            </a:r>
            <a:r>
              <a:rPr lang="en-US" sz="2400" baseline="30000" dirty="0">
                <a:solidFill>
                  <a:schemeClr val="bg1"/>
                </a:solidFill>
              </a:rPr>
              <a:t>Stress</a:t>
            </a:r>
          </a:p>
        </p:txBody>
      </p:sp>
      <p:sp>
        <p:nvSpPr>
          <p:cNvPr id="8" name="Rectangle 7"/>
          <p:cNvSpPr/>
          <p:nvPr/>
        </p:nvSpPr>
        <p:spPr>
          <a:xfrm>
            <a:off x="3291364" y="3648560"/>
            <a:ext cx="2582758" cy="379591"/>
          </a:xfrm>
          <a:prstGeom prst="rect">
            <a:avLst/>
          </a:prstGeom>
        </p:spPr>
        <p:txBody>
          <a:bodyPr wrap="none">
            <a:spAutoFit/>
          </a:bodyPr>
          <a:lstStyle/>
          <a:p>
            <a:pPr rtl="1"/>
            <a:r>
              <a:rPr lang="en-US" sz="2800" baseline="30000" dirty="0">
                <a:solidFill>
                  <a:srgbClr val="FFFFFF"/>
                </a:solidFill>
              </a:rPr>
              <a:t>Clinical test of Solar </a:t>
            </a:r>
            <a:r>
              <a:rPr lang="en-US" sz="2800" baseline="30000" dirty="0" err="1">
                <a:solidFill>
                  <a:srgbClr val="FFFFFF"/>
                </a:solidFill>
              </a:rPr>
              <a:t>Vitis</a:t>
            </a:r>
            <a:endParaRPr lang="en-US" sz="2800" baseline="30000" dirty="0">
              <a:solidFill>
                <a:srgbClr val="FFFFFF"/>
              </a:solidFill>
            </a:endParaRPr>
          </a:p>
        </p:txBody>
      </p:sp>
    </p:spTree>
    <p:extLst>
      <p:ext uri="{BB962C8B-B14F-4D97-AF65-F5344CB8AC3E}">
        <p14:creationId xmlns:p14="http://schemas.microsoft.com/office/powerpoint/2010/main" val="1529167407"/>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68500"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48822" y="903134"/>
            <a:ext cx="6241973" cy="2917845"/>
          </a:xfrm>
          <a:prstGeom prst="rect">
            <a:avLst/>
          </a:prstGeom>
        </p:spPr>
      </p:pic>
      <p:sp>
        <p:nvSpPr>
          <p:cNvPr id="9" name="Rectangle 8"/>
          <p:cNvSpPr/>
          <p:nvPr/>
        </p:nvSpPr>
        <p:spPr>
          <a:xfrm>
            <a:off x="1648822" y="3818420"/>
            <a:ext cx="6796107" cy="2503248"/>
          </a:xfrm>
          <a:prstGeom prst="rect">
            <a:avLst/>
          </a:prstGeom>
        </p:spPr>
        <p:txBody>
          <a:bodyPr wrap="square">
            <a:spAutoFit/>
          </a:bodyPr>
          <a:lstStyle/>
          <a:p>
            <a:endParaRPr lang="en-US" sz="2500" baseline="30000" dirty="0">
              <a:solidFill>
                <a:schemeClr val="bg1"/>
              </a:solidFill>
            </a:endParaRPr>
          </a:p>
          <a:p>
            <a:pPr marL="285750" indent="-285750">
              <a:buFont typeface="Arial"/>
              <a:buChar char="•"/>
            </a:pPr>
            <a:r>
              <a:rPr lang="en-US" sz="2500" baseline="30000" dirty="0">
                <a:solidFill>
                  <a:schemeClr val="bg1"/>
                </a:solidFill>
              </a:rPr>
              <a:t>‭ ‬Snow Algae is Algae living in icy land</a:t>
            </a:r>
          </a:p>
          <a:p>
            <a:pPr marL="285750" indent="-285750">
              <a:buFont typeface="Arial"/>
              <a:buChar char="•"/>
            </a:pPr>
            <a:r>
              <a:rPr lang="en-US" sz="2500" baseline="30000" dirty="0">
                <a:solidFill>
                  <a:schemeClr val="bg1"/>
                </a:solidFill>
              </a:rPr>
              <a:t>Keyword‭: ‬Can live in extreme condition‭!‬</a:t>
            </a:r>
          </a:p>
          <a:p>
            <a:pPr marL="285750" indent="-285750">
              <a:buFont typeface="Arial"/>
              <a:buChar char="•"/>
            </a:pPr>
            <a:r>
              <a:rPr lang="en-US" sz="2500" baseline="30000" dirty="0">
                <a:solidFill>
                  <a:schemeClr val="bg1"/>
                </a:solidFill>
              </a:rPr>
              <a:t>Can live in an extreme condition‭, ‬temperature and UV</a:t>
            </a:r>
          </a:p>
          <a:p>
            <a:pPr marL="285750" indent="-285750">
              <a:buFont typeface="Arial"/>
              <a:buChar char="•"/>
            </a:pPr>
            <a:r>
              <a:rPr lang="en-US" sz="2500" baseline="30000" dirty="0">
                <a:solidFill>
                  <a:schemeClr val="bg1"/>
                </a:solidFill>
              </a:rPr>
              <a:t>Extreme Environment‭ : ‬Snow Algae have developed a series of adaptations that are reflected by diverse secondary metabolites</a:t>
            </a:r>
          </a:p>
          <a:p>
            <a:endParaRPr lang="en-US" sz="2500" baseline="30000" dirty="0"/>
          </a:p>
          <a:p>
            <a:pPr algn="ctr"/>
            <a:r>
              <a:rPr lang="en-US" sz="2500" b="1" baseline="30000" dirty="0"/>
              <a:t>Another uniqueness‭:‬</a:t>
            </a:r>
          </a:p>
          <a:p>
            <a:pPr algn="ctr"/>
            <a:r>
              <a:rPr lang="en-US" sz="3500" baseline="30000" dirty="0" smtClean="0">
                <a:solidFill>
                  <a:srgbClr val="FFFFFF"/>
                </a:solidFill>
              </a:rPr>
              <a:t>Changing </a:t>
            </a:r>
            <a:r>
              <a:rPr lang="en-US" sz="3500" baseline="30000" dirty="0">
                <a:solidFill>
                  <a:srgbClr val="FFFFFF"/>
                </a:solidFill>
              </a:rPr>
              <a:t>of color when adapt into something‭.‬</a:t>
            </a:r>
            <a:endParaRPr lang="en-US" sz="3500" dirty="0">
              <a:solidFill>
                <a:srgbClr val="FFFFFF"/>
              </a:solidFill>
            </a:endParaRPr>
          </a:p>
        </p:txBody>
      </p:sp>
      <p:sp>
        <p:nvSpPr>
          <p:cNvPr id="2" name="Rectangle 1"/>
          <p:cNvSpPr/>
          <p:nvPr/>
        </p:nvSpPr>
        <p:spPr>
          <a:xfrm>
            <a:off x="3755415" y="316628"/>
            <a:ext cx="1633170" cy="451406"/>
          </a:xfrm>
          <a:prstGeom prst="rect">
            <a:avLst/>
          </a:prstGeom>
        </p:spPr>
        <p:txBody>
          <a:bodyPr wrap="none">
            <a:spAutoFit/>
          </a:bodyPr>
          <a:lstStyle/>
          <a:p>
            <a:pPr algn="ctr"/>
            <a:r>
              <a:rPr lang="pl-PL" sz="3500" b="1" baseline="30000" dirty="0" err="1">
                <a:solidFill>
                  <a:schemeClr val="bg1"/>
                </a:solidFill>
              </a:rPr>
              <a:t>Snow</a:t>
            </a:r>
            <a:r>
              <a:rPr lang="pl-PL" sz="3500" b="1" baseline="30000" dirty="0">
                <a:solidFill>
                  <a:schemeClr val="bg1"/>
                </a:solidFill>
              </a:rPr>
              <a:t> </a:t>
            </a:r>
            <a:r>
              <a:rPr lang="pl-PL" sz="3500" b="1" baseline="30000" dirty="0" err="1">
                <a:solidFill>
                  <a:schemeClr val="bg1"/>
                </a:solidFill>
              </a:rPr>
              <a:t>Algae</a:t>
            </a:r>
            <a:endParaRPr lang="pl-PL" sz="3500" b="1" baseline="30000" dirty="0">
              <a:solidFill>
                <a:schemeClr val="bg1"/>
              </a:solidFill>
            </a:endParaRPr>
          </a:p>
        </p:txBody>
      </p:sp>
    </p:spTree>
    <p:extLst>
      <p:ext uri="{BB962C8B-B14F-4D97-AF65-F5344CB8AC3E}">
        <p14:creationId xmlns:p14="http://schemas.microsoft.com/office/powerpoint/2010/main" val="1755460924"/>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6707511"/>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1542859" y="823338"/>
            <a:ext cx="6050674" cy="728404"/>
          </a:xfrm>
          <a:prstGeom prst="rect">
            <a:avLst/>
          </a:prstGeom>
        </p:spPr>
        <p:txBody>
          <a:bodyPr wrap="square">
            <a:spAutoFit/>
          </a:bodyPr>
          <a:lstStyle/>
          <a:p>
            <a:pPr algn="ctr"/>
            <a:r>
              <a:rPr lang="en-US" sz="3500" b="1" baseline="30000" dirty="0">
                <a:solidFill>
                  <a:srgbClr val="FFFFFF"/>
                </a:solidFill>
              </a:rPr>
              <a:t>The uniqueness of Snow Algae’s Life Cycle</a:t>
            </a:r>
          </a:p>
          <a:p>
            <a:pPr algn="ctr" rtl="1"/>
            <a:r>
              <a:rPr lang="en-US" sz="2700" baseline="30000" dirty="0"/>
              <a:t>Green and Red Life Cycle of Snow Algae</a:t>
            </a:r>
          </a:p>
        </p:txBody>
      </p:sp>
    </p:spTree>
    <p:extLst>
      <p:ext uri="{BB962C8B-B14F-4D97-AF65-F5344CB8AC3E}">
        <p14:creationId xmlns:p14="http://schemas.microsoft.com/office/powerpoint/2010/main" val="3054808494"/>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71887" cy="6727967"/>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10" name="Rectangle 9"/>
          <p:cNvSpPr/>
          <p:nvPr/>
        </p:nvSpPr>
        <p:spPr>
          <a:xfrm>
            <a:off x="707671" y="3933289"/>
            <a:ext cx="2078259" cy="1631215"/>
          </a:xfrm>
          <a:prstGeom prst="rect">
            <a:avLst/>
          </a:prstGeom>
        </p:spPr>
        <p:txBody>
          <a:bodyPr wrap="square">
            <a:spAutoFit/>
          </a:bodyPr>
          <a:lstStyle/>
          <a:p>
            <a:pPr marL="285750" indent="-285750" rtl="1">
              <a:buFont typeface="Arial"/>
              <a:buChar char="•"/>
            </a:pPr>
            <a:r>
              <a:rPr lang="en-US" sz="2500" baseline="30000" dirty="0">
                <a:solidFill>
                  <a:srgbClr val="FFFFFF"/>
                </a:solidFill>
              </a:rPr>
              <a:t>High Nutrition</a:t>
            </a:r>
          </a:p>
          <a:p>
            <a:pPr marL="285750" indent="-285750" rtl="1">
              <a:buFont typeface="Arial"/>
              <a:buChar char="•"/>
            </a:pPr>
            <a:r>
              <a:rPr lang="en-US" sz="2500" baseline="30000" dirty="0">
                <a:solidFill>
                  <a:srgbClr val="FFFFFF"/>
                </a:solidFill>
              </a:rPr>
              <a:t>Light</a:t>
            </a:r>
          </a:p>
          <a:p>
            <a:pPr rtl="1"/>
            <a:endParaRPr lang="en-US" sz="2500" baseline="30000" dirty="0">
              <a:solidFill>
                <a:srgbClr val="FFFFFF"/>
              </a:solidFill>
            </a:endParaRPr>
          </a:p>
          <a:p>
            <a:pPr rtl="1"/>
            <a:r>
              <a:rPr lang="en-US" sz="2500" baseline="30000" dirty="0">
                <a:solidFill>
                  <a:srgbClr val="000000"/>
                </a:solidFill>
              </a:rPr>
              <a:t>Algae are green </a:t>
            </a:r>
            <a:endParaRPr lang="en-US" sz="2500" baseline="30000" dirty="0" smtClean="0">
              <a:solidFill>
                <a:srgbClr val="000000"/>
              </a:solidFill>
            </a:endParaRPr>
          </a:p>
          <a:p>
            <a:pPr rtl="1"/>
            <a:r>
              <a:rPr lang="en-US" sz="2500" baseline="30000" dirty="0" smtClean="0">
                <a:solidFill>
                  <a:srgbClr val="000000"/>
                </a:solidFill>
              </a:rPr>
              <a:t>(</a:t>
            </a:r>
            <a:r>
              <a:rPr lang="en-US" sz="2500" baseline="30000" dirty="0">
                <a:solidFill>
                  <a:srgbClr val="000000"/>
                </a:solidFill>
              </a:rPr>
              <a:t>chlorophyll) </a:t>
            </a:r>
            <a:r>
              <a:rPr lang="en-US" sz="2500" baseline="30000" dirty="0" smtClean="0">
                <a:solidFill>
                  <a:srgbClr val="000000"/>
                </a:solidFill>
              </a:rPr>
              <a:t>and</a:t>
            </a:r>
          </a:p>
          <a:p>
            <a:pPr rtl="1"/>
            <a:r>
              <a:rPr lang="en-US" sz="2500" baseline="30000" dirty="0" smtClean="0">
                <a:solidFill>
                  <a:srgbClr val="000000"/>
                </a:solidFill>
              </a:rPr>
              <a:t> </a:t>
            </a:r>
            <a:r>
              <a:rPr lang="en-US" sz="2500" baseline="30000" dirty="0">
                <a:solidFill>
                  <a:srgbClr val="000000"/>
                </a:solidFill>
              </a:rPr>
              <a:t>propagate.</a:t>
            </a:r>
            <a:endParaRPr lang="en-US" sz="2500" dirty="0">
              <a:solidFill>
                <a:srgbClr val="000000"/>
              </a:solidFill>
            </a:endParaRPr>
          </a:p>
        </p:txBody>
      </p:sp>
      <p:sp>
        <p:nvSpPr>
          <p:cNvPr id="11" name="Rectangle 10"/>
          <p:cNvSpPr/>
          <p:nvPr/>
        </p:nvSpPr>
        <p:spPr>
          <a:xfrm>
            <a:off x="2999588" y="3945576"/>
            <a:ext cx="2850946" cy="1887695"/>
          </a:xfrm>
          <a:prstGeom prst="rect">
            <a:avLst/>
          </a:prstGeom>
        </p:spPr>
        <p:txBody>
          <a:bodyPr wrap="square">
            <a:spAutoFit/>
          </a:bodyPr>
          <a:lstStyle/>
          <a:p>
            <a:pPr marL="285750" indent="-285750">
              <a:buFont typeface="Arial"/>
              <a:buChar char="•"/>
            </a:pPr>
            <a:r>
              <a:rPr lang="en-US" sz="2500" baseline="30000" dirty="0">
                <a:solidFill>
                  <a:srgbClr val="FFFFFF"/>
                </a:solidFill>
              </a:rPr>
              <a:t>Changing the conditions</a:t>
            </a:r>
          </a:p>
          <a:p>
            <a:pPr marL="285750" indent="-285750">
              <a:buFont typeface="Arial"/>
              <a:buChar char="•"/>
            </a:pPr>
            <a:r>
              <a:rPr lang="en-US" sz="2500" baseline="30000" dirty="0">
                <a:solidFill>
                  <a:srgbClr val="FFFFFF"/>
                </a:solidFill>
              </a:rPr>
              <a:t>Nutrients are reduced</a:t>
            </a:r>
          </a:p>
          <a:p>
            <a:pPr marL="285750" indent="-285750">
              <a:buFont typeface="Arial"/>
              <a:buChar char="•"/>
            </a:pPr>
            <a:r>
              <a:rPr lang="en-US" sz="2500" baseline="30000" dirty="0">
                <a:solidFill>
                  <a:srgbClr val="FFFFFF"/>
                </a:solidFill>
              </a:rPr>
              <a:t>Light is strongly increased</a:t>
            </a:r>
          </a:p>
          <a:p>
            <a:pPr rtl="1"/>
            <a:endParaRPr lang="en-US" sz="2500" baseline="30000" dirty="0">
              <a:solidFill>
                <a:srgbClr val="FFFFFF"/>
              </a:solidFill>
            </a:endParaRPr>
          </a:p>
          <a:p>
            <a:pPr rtl="1"/>
            <a:r>
              <a:rPr lang="en-US" sz="2500" baseline="30000" dirty="0"/>
              <a:t>Algae produces </a:t>
            </a:r>
            <a:r>
              <a:rPr lang="en-US" sz="2500" baseline="30000" dirty="0" smtClean="0"/>
              <a:t>carotenoids</a:t>
            </a:r>
          </a:p>
          <a:p>
            <a:pPr rtl="1"/>
            <a:r>
              <a:rPr lang="en-US" sz="2500" baseline="30000" dirty="0" smtClean="0"/>
              <a:t>to </a:t>
            </a:r>
            <a:r>
              <a:rPr lang="en-US" sz="2500" baseline="30000" dirty="0"/>
              <a:t>protect against light, </a:t>
            </a:r>
            <a:endParaRPr lang="en-US" sz="2500" baseline="30000" dirty="0" smtClean="0"/>
          </a:p>
          <a:p>
            <a:pPr rtl="1"/>
            <a:r>
              <a:rPr lang="en-US" sz="2500" baseline="30000" dirty="0" smtClean="0"/>
              <a:t>cells </a:t>
            </a:r>
            <a:r>
              <a:rPr lang="en-US" sz="2500" baseline="30000" dirty="0"/>
              <a:t>stop growing.</a:t>
            </a:r>
            <a:endParaRPr lang="en-US" sz="2500" dirty="0"/>
          </a:p>
        </p:txBody>
      </p:sp>
      <p:sp>
        <p:nvSpPr>
          <p:cNvPr id="12" name="Rectangle 11"/>
          <p:cNvSpPr/>
          <p:nvPr/>
        </p:nvSpPr>
        <p:spPr>
          <a:xfrm>
            <a:off x="5998735" y="3945576"/>
            <a:ext cx="2486578" cy="2144175"/>
          </a:xfrm>
          <a:prstGeom prst="rect">
            <a:avLst/>
          </a:prstGeom>
        </p:spPr>
        <p:txBody>
          <a:bodyPr wrap="square">
            <a:spAutoFit/>
          </a:bodyPr>
          <a:lstStyle/>
          <a:p>
            <a:pPr rtl="1"/>
            <a:r>
              <a:rPr lang="en-US" sz="2500" baseline="30000" dirty="0">
                <a:solidFill>
                  <a:srgbClr val="FFFFFF"/>
                </a:solidFill>
              </a:rPr>
              <a:t>Harvesting</a:t>
            </a:r>
          </a:p>
          <a:p>
            <a:pPr rtl="1"/>
            <a:r>
              <a:rPr lang="en-US" sz="2500" baseline="30000" dirty="0">
                <a:solidFill>
                  <a:srgbClr val="FFFFFF"/>
                </a:solidFill>
              </a:rPr>
              <a:t>Opening of the cell walls, encapsulation of cell fragments and content into liposomes</a:t>
            </a:r>
          </a:p>
          <a:p>
            <a:pPr rtl="1"/>
            <a:endParaRPr lang="en-US" sz="2500" baseline="30000" dirty="0">
              <a:solidFill>
                <a:srgbClr val="FFFFFF"/>
              </a:solidFill>
            </a:endParaRPr>
          </a:p>
          <a:p>
            <a:pPr rtl="1"/>
            <a:r>
              <a:rPr lang="en-US" sz="2500" baseline="30000" dirty="0" smtClean="0">
                <a:solidFill>
                  <a:srgbClr val="000000"/>
                </a:solidFill>
              </a:rPr>
              <a:t>Spraying </a:t>
            </a:r>
            <a:r>
              <a:rPr lang="en-US" sz="2500" baseline="30000" dirty="0">
                <a:solidFill>
                  <a:srgbClr val="000000"/>
                </a:solidFill>
              </a:rPr>
              <a:t>on a powder based on </a:t>
            </a:r>
            <a:r>
              <a:rPr lang="en-US" sz="2500" baseline="30000" dirty="0" err="1">
                <a:solidFill>
                  <a:srgbClr val="000000"/>
                </a:solidFill>
              </a:rPr>
              <a:t>maltodextrin</a:t>
            </a:r>
            <a:endParaRPr lang="en-US" sz="2500" baseline="30000" dirty="0">
              <a:solidFill>
                <a:srgbClr val="000000"/>
              </a:solidFill>
            </a:endParaRPr>
          </a:p>
        </p:txBody>
      </p:sp>
      <p:sp>
        <p:nvSpPr>
          <p:cNvPr id="7" name="Rectangle 6"/>
          <p:cNvSpPr/>
          <p:nvPr/>
        </p:nvSpPr>
        <p:spPr>
          <a:xfrm>
            <a:off x="3079989" y="544010"/>
            <a:ext cx="3070278" cy="451406"/>
          </a:xfrm>
          <a:prstGeom prst="rect">
            <a:avLst/>
          </a:prstGeom>
        </p:spPr>
        <p:txBody>
          <a:bodyPr wrap="none">
            <a:spAutoFit/>
          </a:bodyPr>
          <a:lstStyle/>
          <a:p>
            <a:pPr rtl="1"/>
            <a:r>
              <a:rPr lang="en-US" sz="3500" b="1" baseline="30000" dirty="0">
                <a:solidFill>
                  <a:schemeClr val="bg1"/>
                </a:solidFill>
              </a:rPr>
              <a:t>Snow Algae Production</a:t>
            </a:r>
          </a:p>
        </p:txBody>
      </p:sp>
    </p:spTree>
    <p:extLst>
      <p:ext uri="{BB962C8B-B14F-4D97-AF65-F5344CB8AC3E}">
        <p14:creationId xmlns:p14="http://schemas.microsoft.com/office/powerpoint/2010/main" val="584693218"/>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71887" cy="6727967"/>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2353542" y="307032"/>
            <a:ext cx="4572000" cy="725840"/>
          </a:xfrm>
          <a:prstGeom prst="rect">
            <a:avLst/>
          </a:prstGeom>
        </p:spPr>
        <p:txBody>
          <a:bodyPr>
            <a:spAutoFit/>
          </a:bodyPr>
          <a:lstStyle/>
          <a:p>
            <a:pPr algn="ctr" rtl="1">
              <a:lnSpc>
                <a:spcPct val="80000"/>
              </a:lnSpc>
            </a:pPr>
            <a:r>
              <a:rPr lang="pl-PL" sz="3500" b="1" baseline="30000" dirty="0">
                <a:solidFill>
                  <a:srgbClr val="FFFFFF"/>
                </a:solidFill>
              </a:rPr>
              <a:t>How </a:t>
            </a:r>
            <a:r>
              <a:rPr lang="pl-PL" sz="3500" b="1" baseline="30000" dirty="0" err="1">
                <a:solidFill>
                  <a:srgbClr val="FFFFFF"/>
                </a:solidFill>
              </a:rPr>
              <a:t>Snow</a:t>
            </a:r>
            <a:r>
              <a:rPr lang="pl-PL" sz="3500" b="1" baseline="30000" dirty="0">
                <a:solidFill>
                  <a:srgbClr val="FFFFFF"/>
                </a:solidFill>
              </a:rPr>
              <a:t> </a:t>
            </a:r>
            <a:r>
              <a:rPr lang="pl-PL" sz="3500" b="1" baseline="30000" dirty="0" err="1">
                <a:solidFill>
                  <a:srgbClr val="FFFFFF"/>
                </a:solidFill>
              </a:rPr>
              <a:t>Algae</a:t>
            </a:r>
            <a:r>
              <a:rPr lang="pl-PL" sz="3500" b="1" baseline="30000" dirty="0">
                <a:solidFill>
                  <a:srgbClr val="FFFFFF"/>
                </a:solidFill>
              </a:rPr>
              <a:t> </a:t>
            </a:r>
            <a:r>
              <a:rPr lang="pl-PL" sz="3500" b="1" baseline="30000" dirty="0" smtClean="0">
                <a:solidFill>
                  <a:srgbClr val="FFFFFF"/>
                </a:solidFill>
              </a:rPr>
              <a:t>Works</a:t>
            </a:r>
            <a:endParaRPr lang="pl-PL" sz="3500" b="1" baseline="30000" dirty="0">
              <a:solidFill>
                <a:srgbClr val="FFFFFF"/>
              </a:solidFill>
            </a:endParaRPr>
          </a:p>
          <a:p>
            <a:pPr algn="ctr" rtl="1">
              <a:lnSpc>
                <a:spcPct val="80000"/>
              </a:lnSpc>
            </a:pPr>
            <a:r>
              <a:rPr lang="fr-FR" sz="2700" baseline="30000" dirty="0" err="1"/>
              <a:t>Mirroring</a:t>
            </a:r>
            <a:r>
              <a:rPr lang="fr-FR" sz="2700" baseline="30000" dirty="0"/>
              <a:t> </a:t>
            </a:r>
            <a:r>
              <a:rPr lang="fr-FR" sz="2700" baseline="30000" dirty="0" err="1"/>
              <a:t>Calori</a:t>
            </a:r>
            <a:r>
              <a:rPr lang="fr-FR" sz="2700" baseline="30000" dirty="0"/>
              <a:t> Restriction </a:t>
            </a:r>
            <a:r>
              <a:rPr lang="fr-FR" sz="2700" baseline="30000" dirty="0" smtClean="0"/>
              <a:t>Die</a:t>
            </a:r>
            <a:r>
              <a:rPr lang="fr-FR" sz="2700" dirty="0" smtClean="0"/>
              <a:t> </a:t>
            </a:r>
            <a:r>
              <a:rPr lang="fr-FR" sz="2700" baseline="30000" dirty="0" err="1" smtClean="0"/>
              <a:t>Mechanism</a:t>
            </a:r>
            <a:endParaRPr lang="en-US" sz="2700" dirty="0"/>
          </a:p>
        </p:txBody>
      </p:sp>
      <p:sp>
        <p:nvSpPr>
          <p:cNvPr id="10" name="Rectangle 9"/>
          <p:cNvSpPr/>
          <p:nvPr/>
        </p:nvSpPr>
        <p:spPr>
          <a:xfrm>
            <a:off x="2594237" y="3571627"/>
            <a:ext cx="4039979" cy="610423"/>
          </a:xfrm>
          <a:prstGeom prst="rect">
            <a:avLst/>
          </a:prstGeom>
        </p:spPr>
        <p:txBody>
          <a:bodyPr wrap="square">
            <a:spAutoFit/>
          </a:bodyPr>
          <a:lstStyle/>
          <a:p>
            <a:pPr algn="ctr" rtl="1">
              <a:lnSpc>
                <a:spcPct val="80000"/>
              </a:lnSpc>
            </a:pPr>
            <a:r>
              <a:rPr lang="pl-PL" sz="3500" baseline="30000" dirty="0" err="1">
                <a:solidFill>
                  <a:schemeClr val="bg1"/>
                </a:solidFill>
              </a:rPr>
              <a:t>Snow</a:t>
            </a:r>
            <a:r>
              <a:rPr lang="pl-PL" sz="3500" baseline="30000" dirty="0">
                <a:solidFill>
                  <a:schemeClr val="bg1"/>
                </a:solidFill>
              </a:rPr>
              <a:t> </a:t>
            </a:r>
            <a:r>
              <a:rPr lang="pl-PL" sz="3500" baseline="30000" dirty="0" err="1">
                <a:solidFill>
                  <a:schemeClr val="bg1"/>
                </a:solidFill>
              </a:rPr>
              <a:t>Algae’s</a:t>
            </a:r>
            <a:r>
              <a:rPr lang="pl-PL" sz="3500" baseline="30000" dirty="0">
                <a:solidFill>
                  <a:schemeClr val="bg1"/>
                </a:solidFill>
              </a:rPr>
              <a:t> </a:t>
            </a:r>
            <a:r>
              <a:rPr lang="pl-PL" sz="3500" baseline="30000" dirty="0" err="1">
                <a:solidFill>
                  <a:schemeClr val="bg1"/>
                </a:solidFill>
              </a:rPr>
              <a:t>Keys</a:t>
            </a:r>
            <a:r>
              <a:rPr lang="pl-PL" sz="3500" baseline="30000" dirty="0">
                <a:solidFill>
                  <a:schemeClr val="bg1"/>
                </a:solidFill>
              </a:rPr>
              <a:t>:</a:t>
            </a:r>
          </a:p>
          <a:p>
            <a:pPr algn="ctr" rtl="1">
              <a:lnSpc>
                <a:spcPct val="80000"/>
              </a:lnSpc>
            </a:pPr>
            <a:r>
              <a:rPr lang="nl-NL" sz="2700" baseline="30000" dirty="0"/>
              <a:t>KLOTHO dan AMPK</a:t>
            </a:r>
            <a:endParaRPr lang="en-US" sz="2700" dirty="0"/>
          </a:p>
        </p:txBody>
      </p:sp>
    </p:spTree>
    <p:extLst>
      <p:ext uri="{BB962C8B-B14F-4D97-AF65-F5344CB8AC3E}">
        <p14:creationId xmlns:p14="http://schemas.microsoft.com/office/powerpoint/2010/main" val="2732184113"/>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68500"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2258975" y="347957"/>
            <a:ext cx="4572000" cy="728404"/>
          </a:xfrm>
          <a:prstGeom prst="rect">
            <a:avLst/>
          </a:prstGeom>
        </p:spPr>
        <p:txBody>
          <a:bodyPr>
            <a:spAutoFit/>
          </a:bodyPr>
          <a:lstStyle/>
          <a:p>
            <a:pPr algn="ctr" rtl="1"/>
            <a:r>
              <a:rPr lang="en-US" sz="3500" baseline="30000" dirty="0">
                <a:solidFill>
                  <a:srgbClr val="FFFFFF"/>
                </a:solidFill>
              </a:rPr>
              <a:t>Clinical Test of Snow Algae</a:t>
            </a:r>
          </a:p>
          <a:p>
            <a:pPr algn="ctr" rtl="1"/>
            <a:r>
              <a:rPr lang="de-DE" sz="2700" baseline="30000" dirty="0"/>
              <a:t>Collagen Stimulation</a:t>
            </a:r>
            <a:endParaRPr lang="en-US" sz="2700" dirty="0"/>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71497" y="942682"/>
            <a:ext cx="4767130" cy="2657088"/>
          </a:xfrm>
          <a:prstGeom prst="rect">
            <a:avLst/>
          </a:prstGeom>
        </p:spPr>
      </p:pic>
      <p:sp>
        <p:nvSpPr>
          <p:cNvPr id="10" name="Rectangle 9"/>
          <p:cNvSpPr/>
          <p:nvPr/>
        </p:nvSpPr>
        <p:spPr>
          <a:xfrm>
            <a:off x="2366081" y="3478180"/>
            <a:ext cx="4572000" cy="707886"/>
          </a:xfrm>
          <a:prstGeom prst="rect">
            <a:avLst/>
          </a:prstGeom>
        </p:spPr>
        <p:txBody>
          <a:bodyPr>
            <a:spAutoFit/>
          </a:bodyPr>
          <a:lstStyle/>
          <a:p>
            <a:pPr algn="ctr" rtl="1"/>
            <a:endParaRPr lang="en-US" sz="3000" baseline="30000" dirty="0">
              <a:solidFill>
                <a:srgbClr val="FFFFFF"/>
              </a:solidFill>
            </a:endParaRPr>
          </a:p>
          <a:p>
            <a:pPr algn="ctr" rtl="1"/>
            <a:r>
              <a:rPr lang="en-US" sz="3000" baseline="30000" dirty="0" smtClean="0">
                <a:solidFill>
                  <a:srgbClr val="FFFFFF"/>
                </a:solidFill>
              </a:rPr>
              <a:t>Reducing </a:t>
            </a:r>
            <a:r>
              <a:rPr lang="en-US" sz="3000" baseline="30000" dirty="0">
                <a:solidFill>
                  <a:srgbClr val="FFFFFF"/>
                </a:solidFill>
              </a:rPr>
              <a:t>the effects of aging</a:t>
            </a:r>
            <a:endParaRPr lang="en-US" sz="3000" dirty="0">
              <a:solidFill>
                <a:srgbClr val="FFFFFF"/>
              </a:solidFill>
            </a:endParaRPr>
          </a:p>
        </p:txBody>
      </p:sp>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75034" y="4016635"/>
            <a:ext cx="4395139" cy="2191125"/>
          </a:xfrm>
          <a:prstGeom prst="rect">
            <a:avLst/>
          </a:prstGeom>
        </p:spPr>
      </p:pic>
    </p:spTree>
    <p:extLst>
      <p:ext uri="{BB962C8B-B14F-4D97-AF65-F5344CB8AC3E}">
        <p14:creationId xmlns:p14="http://schemas.microsoft.com/office/powerpoint/2010/main" val="4283023319"/>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68500"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7315" y="1717510"/>
            <a:ext cx="8022523" cy="3200120"/>
          </a:xfrm>
          <a:prstGeom prst="rect">
            <a:avLst/>
          </a:prstGeom>
        </p:spPr>
      </p:pic>
      <p:sp>
        <p:nvSpPr>
          <p:cNvPr id="9" name="Rectangle 8"/>
          <p:cNvSpPr/>
          <p:nvPr/>
        </p:nvSpPr>
        <p:spPr>
          <a:xfrm>
            <a:off x="2286812" y="735777"/>
            <a:ext cx="4572000" cy="810478"/>
          </a:xfrm>
          <a:prstGeom prst="rect">
            <a:avLst/>
          </a:prstGeom>
        </p:spPr>
        <p:txBody>
          <a:bodyPr>
            <a:spAutoFit/>
          </a:bodyPr>
          <a:lstStyle/>
          <a:p>
            <a:pPr algn="ctr" rtl="1"/>
            <a:endParaRPr lang="en-US" sz="3500" b="1" baseline="30000" dirty="0" smtClean="0">
              <a:solidFill>
                <a:srgbClr val="FFFFFF"/>
              </a:solidFill>
            </a:endParaRPr>
          </a:p>
          <a:p>
            <a:pPr algn="ctr" rtl="1"/>
            <a:r>
              <a:rPr lang="en-US" sz="3500" b="1" baseline="30000" dirty="0" smtClean="0">
                <a:solidFill>
                  <a:srgbClr val="FFFFFF"/>
                </a:solidFill>
              </a:rPr>
              <a:t>Repairing skin’s quality</a:t>
            </a:r>
            <a:endParaRPr lang="en-US" sz="3500" b="1" dirty="0">
              <a:solidFill>
                <a:srgbClr val="FFFFFF"/>
              </a:solidFill>
            </a:endParaRPr>
          </a:p>
        </p:txBody>
      </p:sp>
    </p:spTree>
    <p:extLst>
      <p:ext uri="{BB962C8B-B14F-4D97-AF65-F5344CB8AC3E}">
        <p14:creationId xmlns:p14="http://schemas.microsoft.com/office/powerpoint/2010/main" val="2226646"/>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68500"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93787" y="617017"/>
            <a:ext cx="6751056" cy="3476505"/>
          </a:xfrm>
          <a:prstGeom prst="rect">
            <a:avLst/>
          </a:prstGeom>
        </p:spPr>
      </p:pic>
      <p:sp>
        <p:nvSpPr>
          <p:cNvPr id="9" name="Rectangle 8"/>
          <p:cNvSpPr/>
          <p:nvPr/>
        </p:nvSpPr>
        <p:spPr>
          <a:xfrm>
            <a:off x="1193788" y="4615558"/>
            <a:ext cx="6751056" cy="1372170"/>
          </a:xfrm>
          <a:prstGeom prst="rect">
            <a:avLst/>
          </a:prstGeom>
        </p:spPr>
        <p:txBody>
          <a:bodyPr wrap="square">
            <a:spAutoFit/>
          </a:bodyPr>
          <a:lstStyle/>
          <a:p>
            <a:pPr algn="ctr">
              <a:lnSpc>
                <a:spcPct val="130000"/>
              </a:lnSpc>
            </a:pPr>
            <a:endParaRPr lang="en-US" sz="3500" baseline="30000" dirty="0" smtClean="0">
              <a:solidFill>
                <a:srgbClr val="FFFFFF"/>
              </a:solidFill>
            </a:endParaRPr>
          </a:p>
          <a:p>
            <a:pPr marL="285750" indent="-285750" algn="ctr">
              <a:lnSpc>
                <a:spcPct val="130000"/>
              </a:lnSpc>
              <a:buFont typeface="Arial"/>
              <a:buChar char="•"/>
            </a:pPr>
            <a:r>
              <a:rPr lang="en-US" sz="3500" baseline="30000" dirty="0" smtClean="0">
                <a:solidFill>
                  <a:srgbClr val="FFFFFF"/>
                </a:solidFill>
              </a:rPr>
              <a:t> </a:t>
            </a:r>
            <a:r>
              <a:rPr lang="en-US" sz="2700" baseline="30000" dirty="0" smtClean="0">
                <a:solidFill>
                  <a:srgbClr val="FFFFFF"/>
                </a:solidFill>
              </a:rPr>
              <a:t>Flower buds of Crocus </a:t>
            </a:r>
            <a:r>
              <a:rPr lang="en-US" sz="2700" baseline="30000" dirty="0" err="1" smtClean="0">
                <a:solidFill>
                  <a:srgbClr val="FFFFFF"/>
                </a:solidFill>
              </a:rPr>
              <a:t>Chrysantus</a:t>
            </a:r>
            <a:endParaRPr lang="en-US" sz="2700" baseline="30000" dirty="0" smtClean="0">
              <a:solidFill>
                <a:srgbClr val="FFFFFF"/>
              </a:solidFill>
            </a:endParaRPr>
          </a:p>
          <a:p>
            <a:pPr marL="285750" indent="-285750" algn="ctr">
              <a:lnSpc>
                <a:spcPct val="130000"/>
              </a:lnSpc>
              <a:buFont typeface="Arial"/>
              <a:buChar char="•"/>
            </a:pPr>
            <a:r>
              <a:rPr lang="en-US" sz="2700" baseline="30000" dirty="0" smtClean="0">
                <a:solidFill>
                  <a:srgbClr val="FFFFFF"/>
                </a:solidFill>
              </a:rPr>
              <a:t>The buds have good nutrition and cosmetic substances inside</a:t>
            </a:r>
            <a:endParaRPr lang="en-US" sz="2700" dirty="0">
              <a:solidFill>
                <a:srgbClr val="FFFFFF"/>
              </a:solidFill>
            </a:endParaRPr>
          </a:p>
        </p:txBody>
      </p:sp>
      <p:sp>
        <p:nvSpPr>
          <p:cNvPr id="2" name="Rectangle 1"/>
          <p:cNvSpPr/>
          <p:nvPr/>
        </p:nvSpPr>
        <p:spPr>
          <a:xfrm>
            <a:off x="3874042" y="4242132"/>
            <a:ext cx="1504012" cy="541174"/>
          </a:xfrm>
          <a:prstGeom prst="rect">
            <a:avLst/>
          </a:prstGeom>
        </p:spPr>
        <p:txBody>
          <a:bodyPr wrap="none">
            <a:spAutoFit/>
          </a:bodyPr>
          <a:lstStyle/>
          <a:p>
            <a:pPr algn="ctr">
              <a:lnSpc>
                <a:spcPct val="130000"/>
              </a:lnSpc>
            </a:pPr>
            <a:r>
              <a:rPr lang="de-DE" sz="3500" b="1" baseline="30000" dirty="0" err="1">
                <a:solidFill>
                  <a:srgbClr val="FFFFFF"/>
                </a:solidFill>
              </a:rPr>
              <a:t>Derm</a:t>
            </a:r>
            <a:r>
              <a:rPr lang="de-DE" sz="3500" b="1" baseline="30000" dirty="0">
                <a:solidFill>
                  <a:srgbClr val="FFFFFF"/>
                </a:solidFill>
              </a:rPr>
              <a:t> </a:t>
            </a:r>
            <a:r>
              <a:rPr lang="de-DE" sz="3500" b="1" baseline="30000" dirty="0" err="1">
                <a:solidFill>
                  <a:srgbClr val="FFFFFF"/>
                </a:solidFill>
              </a:rPr>
              <a:t>Com</a:t>
            </a:r>
            <a:endParaRPr lang="de-DE" sz="3500" b="1" baseline="30000" dirty="0">
              <a:solidFill>
                <a:srgbClr val="FFFFFF"/>
              </a:solidFill>
            </a:endParaRPr>
          </a:p>
        </p:txBody>
      </p:sp>
    </p:spTree>
    <p:extLst>
      <p:ext uri="{BB962C8B-B14F-4D97-AF65-F5344CB8AC3E}">
        <p14:creationId xmlns:p14="http://schemas.microsoft.com/office/powerpoint/2010/main" val="1670262301"/>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208720" cy="6754986"/>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13" name="Rectangle 12"/>
          <p:cNvSpPr/>
          <p:nvPr/>
        </p:nvSpPr>
        <p:spPr>
          <a:xfrm>
            <a:off x="2272488" y="288664"/>
            <a:ext cx="4572000" cy="728404"/>
          </a:xfrm>
          <a:prstGeom prst="rect">
            <a:avLst/>
          </a:prstGeom>
        </p:spPr>
        <p:txBody>
          <a:bodyPr>
            <a:spAutoFit/>
          </a:bodyPr>
          <a:lstStyle/>
          <a:p>
            <a:pPr algn="ctr" rtl="1"/>
            <a:r>
              <a:rPr lang="en-US" sz="3500" baseline="30000" dirty="0">
                <a:solidFill>
                  <a:srgbClr val="FFFFFF"/>
                </a:solidFill>
              </a:rPr>
              <a:t>Cell to Cell Communication Concept</a:t>
            </a:r>
          </a:p>
          <a:p>
            <a:pPr algn="ctr" rtl="1"/>
            <a:r>
              <a:rPr lang="en-US" sz="2700" baseline="30000" dirty="0"/>
              <a:t>SEND MESSAGE!!</a:t>
            </a:r>
            <a:endParaRPr lang="en-US" sz="2700" dirty="0"/>
          </a:p>
        </p:txBody>
      </p:sp>
      <p:sp>
        <p:nvSpPr>
          <p:cNvPr id="14" name="Rectangle 13"/>
          <p:cNvSpPr/>
          <p:nvPr/>
        </p:nvSpPr>
        <p:spPr>
          <a:xfrm>
            <a:off x="2876863" y="3694971"/>
            <a:ext cx="3230372" cy="400110"/>
          </a:xfrm>
          <a:prstGeom prst="rect">
            <a:avLst/>
          </a:prstGeom>
        </p:spPr>
        <p:txBody>
          <a:bodyPr wrap="none">
            <a:spAutoFit/>
          </a:bodyPr>
          <a:lstStyle/>
          <a:p>
            <a:pPr algn="ctr" rtl="1"/>
            <a:r>
              <a:rPr lang="en-US" sz="3000" baseline="30000" dirty="0">
                <a:solidFill>
                  <a:srgbClr val="FFFFFF"/>
                </a:solidFill>
              </a:rPr>
              <a:t>Communication between cell</a:t>
            </a:r>
          </a:p>
        </p:txBody>
      </p:sp>
    </p:spTree>
    <p:extLst>
      <p:ext uri="{BB962C8B-B14F-4D97-AF65-F5344CB8AC3E}">
        <p14:creationId xmlns:p14="http://schemas.microsoft.com/office/powerpoint/2010/main" val="955102168"/>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68500" cy="6858000"/>
          </a:xfrm>
          <a:prstGeom prst="rect">
            <a:avLst/>
          </a:prstGeom>
        </p:spPr>
      </p:pic>
      <p:pic>
        <p:nvPicPr>
          <p:cNvPr id="5" name="Picture 4"/>
          <p:cNvPicPr>
            <a:picLocks noChangeAspect="1"/>
          </p:cNvPicPr>
          <p:nvPr/>
        </p:nvPicPr>
        <p:blipFill>
          <a:blip r:embed="rId4"/>
          <a:stretch>
            <a:fillRect/>
          </a:stretch>
        </p:blipFill>
        <p:spPr>
          <a:xfrm>
            <a:off x="-31451" y="6356370"/>
            <a:ext cx="9199951" cy="501630"/>
          </a:xfrm>
          <a:prstGeom prst="rect">
            <a:avLst/>
          </a:prstGeom>
        </p:spPr>
      </p:pic>
      <p:sp>
        <p:nvSpPr>
          <p:cNvPr id="9" name="Rectangle 8"/>
          <p:cNvSpPr/>
          <p:nvPr/>
        </p:nvSpPr>
        <p:spPr>
          <a:xfrm>
            <a:off x="3085921" y="329545"/>
            <a:ext cx="3013296" cy="451406"/>
          </a:xfrm>
          <a:prstGeom prst="rect">
            <a:avLst/>
          </a:prstGeom>
        </p:spPr>
        <p:txBody>
          <a:bodyPr wrap="none">
            <a:spAutoFit/>
          </a:bodyPr>
          <a:lstStyle/>
          <a:p>
            <a:pPr rtl="1"/>
            <a:r>
              <a:rPr lang="en-US" sz="3500" b="1" baseline="30000" dirty="0">
                <a:solidFill>
                  <a:srgbClr val="FFFFFF"/>
                </a:solidFill>
              </a:rPr>
              <a:t>How </a:t>
            </a:r>
            <a:r>
              <a:rPr lang="en-US" sz="3500" b="1" baseline="30000" dirty="0" err="1">
                <a:solidFill>
                  <a:srgbClr val="FFFFFF"/>
                </a:solidFill>
              </a:rPr>
              <a:t>Derm</a:t>
            </a:r>
            <a:r>
              <a:rPr lang="en-US" sz="3500" b="1" baseline="30000" dirty="0">
                <a:solidFill>
                  <a:srgbClr val="FFFFFF"/>
                </a:solidFill>
              </a:rPr>
              <a:t> Com Works</a:t>
            </a:r>
          </a:p>
        </p:txBody>
      </p:sp>
      <p:sp>
        <p:nvSpPr>
          <p:cNvPr id="10" name="Rectangle 9"/>
          <p:cNvSpPr/>
          <p:nvPr/>
        </p:nvSpPr>
        <p:spPr>
          <a:xfrm>
            <a:off x="2892247" y="3762838"/>
            <a:ext cx="3370235" cy="451406"/>
          </a:xfrm>
          <a:prstGeom prst="rect">
            <a:avLst/>
          </a:prstGeom>
        </p:spPr>
        <p:txBody>
          <a:bodyPr wrap="none">
            <a:spAutoFit/>
          </a:bodyPr>
          <a:lstStyle/>
          <a:p>
            <a:pPr rtl="1"/>
            <a:r>
              <a:rPr lang="en-US" sz="3500" b="1" baseline="30000" dirty="0">
                <a:solidFill>
                  <a:srgbClr val="FFFFFF"/>
                </a:solidFill>
              </a:rPr>
              <a:t>Clinical Test of </a:t>
            </a:r>
            <a:r>
              <a:rPr lang="en-US" sz="3500" b="1" baseline="30000" dirty="0" err="1">
                <a:solidFill>
                  <a:srgbClr val="FFFFFF"/>
                </a:solidFill>
              </a:rPr>
              <a:t>Derm</a:t>
            </a:r>
            <a:r>
              <a:rPr lang="en-US" sz="3500" b="1" baseline="30000" dirty="0">
                <a:solidFill>
                  <a:srgbClr val="FFFFFF"/>
                </a:solidFill>
              </a:rPr>
              <a:t> Com</a:t>
            </a:r>
          </a:p>
        </p:txBody>
      </p:sp>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73020" y="848501"/>
            <a:ext cx="5027187" cy="2786658"/>
          </a:xfrm>
          <a:prstGeom prst="rect">
            <a:avLst/>
          </a:prstGeom>
        </p:spPr>
      </p:pic>
      <p:pic>
        <p:nvPicPr>
          <p:cNvPr id="12" name="Picture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73020" y="4193369"/>
            <a:ext cx="5027187" cy="1974466"/>
          </a:xfrm>
          <a:prstGeom prst="rect">
            <a:avLst/>
          </a:prstGeom>
        </p:spPr>
      </p:pic>
    </p:spTree>
    <p:extLst>
      <p:ext uri="{BB962C8B-B14F-4D97-AF65-F5344CB8AC3E}">
        <p14:creationId xmlns:p14="http://schemas.microsoft.com/office/powerpoint/2010/main" val="3340160332"/>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68500"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8" name="Rectangle 7"/>
          <p:cNvSpPr/>
          <p:nvPr/>
        </p:nvSpPr>
        <p:spPr>
          <a:xfrm>
            <a:off x="3893642" y="615526"/>
            <a:ext cx="1807768" cy="451406"/>
          </a:xfrm>
          <a:prstGeom prst="rect">
            <a:avLst/>
          </a:prstGeom>
        </p:spPr>
        <p:txBody>
          <a:bodyPr wrap="none">
            <a:spAutoFit/>
          </a:bodyPr>
          <a:lstStyle/>
          <a:p>
            <a:pPr rtl="1"/>
            <a:r>
              <a:rPr lang="nl-NL" sz="3500" b="1" baseline="30000" dirty="0" err="1">
                <a:solidFill>
                  <a:srgbClr val="FFFFFF"/>
                </a:solidFill>
              </a:rPr>
              <a:t>Tighten</a:t>
            </a:r>
            <a:r>
              <a:rPr lang="nl-NL" sz="3500" b="1" baseline="30000" dirty="0">
                <a:solidFill>
                  <a:srgbClr val="FFFFFF"/>
                </a:solidFill>
              </a:rPr>
              <a:t> skins</a:t>
            </a:r>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8176" y="1285960"/>
            <a:ext cx="8356166" cy="4774952"/>
          </a:xfrm>
          <a:prstGeom prst="rect">
            <a:avLst/>
          </a:prstGeom>
        </p:spPr>
      </p:pic>
    </p:spTree>
    <p:extLst>
      <p:ext uri="{BB962C8B-B14F-4D97-AF65-F5344CB8AC3E}">
        <p14:creationId xmlns:p14="http://schemas.microsoft.com/office/powerpoint/2010/main" val="2006001670"/>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55113" cy="671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1750" y="6356350"/>
            <a:ext cx="9199563"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15"/>
          <p:cNvSpPr>
            <a:spLocks noChangeArrowheads="1"/>
          </p:cNvSpPr>
          <p:nvPr/>
        </p:nvSpPr>
        <p:spPr bwMode="auto">
          <a:xfrm>
            <a:off x="650100" y="4745038"/>
            <a:ext cx="2484437"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rtl="1"/>
            <a:endParaRPr lang="en-US"/>
          </a:p>
          <a:p>
            <a:pPr rtl="1"/>
            <a:endParaRPr lang="en-US"/>
          </a:p>
          <a:p>
            <a:pPr rtl="1"/>
            <a:r>
              <a:rPr lang="en-US" b="1"/>
              <a:t>Exchange Rate :</a:t>
            </a:r>
          </a:p>
          <a:p>
            <a:pPr rtl="1"/>
            <a:r>
              <a:rPr lang="en-US" sz="1500"/>
              <a:t>Sell 50 PESO</a:t>
            </a:r>
          </a:p>
          <a:p>
            <a:pPr rtl="1"/>
            <a:r>
              <a:rPr lang="en-US" sz="1500"/>
              <a:t>Receive 45 PESO</a:t>
            </a:r>
          </a:p>
          <a:p>
            <a:pPr rtl="1"/>
            <a:endParaRPr lang="en-US"/>
          </a:p>
          <a:p>
            <a:pPr rtl="1"/>
            <a:endParaRPr lang="en-US"/>
          </a:p>
        </p:txBody>
      </p:sp>
      <p:pic>
        <p:nvPicPr>
          <p:cNvPr id="64" name="Picture 63"/>
          <p:cNvPicPr>
            <a:picLocks noChangeAspect="1"/>
          </p:cNvPicPr>
          <p:nvPr/>
        </p:nvPicPr>
        <p:blipFill>
          <a:blip r:embed="rId4"/>
          <a:stretch>
            <a:fillRect/>
          </a:stretch>
        </p:blipFill>
        <p:spPr>
          <a:xfrm>
            <a:off x="2457788" y="691125"/>
            <a:ext cx="4076700" cy="939800"/>
          </a:xfrm>
          <a:prstGeom prst="rect">
            <a:avLst/>
          </a:prstGeom>
        </p:spPr>
      </p:pic>
      <p:sp>
        <p:nvSpPr>
          <p:cNvPr id="65" name="Rectangle 64"/>
          <p:cNvSpPr/>
          <p:nvPr/>
        </p:nvSpPr>
        <p:spPr>
          <a:xfrm>
            <a:off x="2714461" y="1765575"/>
            <a:ext cx="666296" cy="348813"/>
          </a:xfrm>
          <a:prstGeom prst="rect">
            <a:avLst/>
          </a:prstGeom>
        </p:spPr>
        <p:txBody>
          <a:bodyPr wrap="none">
            <a:spAutoFit/>
          </a:bodyPr>
          <a:lstStyle/>
          <a:p>
            <a:r>
              <a:rPr lang="en-US" sz="2500" b="1" kern="1200" baseline="30000" dirty="0" smtClean="0"/>
              <a:t>128 </a:t>
            </a:r>
            <a:r>
              <a:rPr lang="en-US" sz="2500" b="1" kern="1200" baseline="30000" dirty="0"/>
              <a:t>$</a:t>
            </a:r>
          </a:p>
        </p:txBody>
      </p:sp>
      <p:sp>
        <p:nvSpPr>
          <p:cNvPr id="66" name="Rectangle 65"/>
          <p:cNvSpPr/>
          <p:nvPr/>
        </p:nvSpPr>
        <p:spPr>
          <a:xfrm>
            <a:off x="4128671" y="1765575"/>
            <a:ext cx="666296" cy="348813"/>
          </a:xfrm>
          <a:prstGeom prst="rect">
            <a:avLst/>
          </a:prstGeom>
        </p:spPr>
        <p:txBody>
          <a:bodyPr wrap="none">
            <a:spAutoFit/>
          </a:bodyPr>
          <a:lstStyle/>
          <a:p>
            <a:r>
              <a:rPr lang="en-US" sz="2500" b="1" kern="1200" baseline="30000" dirty="0" smtClean="0"/>
              <a:t>640 </a:t>
            </a:r>
            <a:r>
              <a:rPr lang="en-US" sz="2500" b="1" kern="1200" baseline="30000" dirty="0"/>
              <a:t>$</a:t>
            </a:r>
          </a:p>
        </p:txBody>
      </p:sp>
      <p:sp>
        <p:nvSpPr>
          <p:cNvPr id="67" name="Rectangle 66"/>
          <p:cNvSpPr/>
          <p:nvPr/>
        </p:nvSpPr>
        <p:spPr>
          <a:xfrm>
            <a:off x="5670534" y="1765575"/>
            <a:ext cx="774624" cy="348813"/>
          </a:xfrm>
          <a:prstGeom prst="rect">
            <a:avLst/>
          </a:prstGeom>
        </p:spPr>
        <p:txBody>
          <a:bodyPr wrap="none">
            <a:spAutoFit/>
          </a:bodyPr>
          <a:lstStyle/>
          <a:p>
            <a:r>
              <a:rPr lang="en-US" sz="2500" b="1" kern="1200" baseline="30000" dirty="0" smtClean="0"/>
              <a:t>1280 </a:t>
            </a:r>
            <a:r>
              <a:rPr lang="en-US" sz="2500" b="1" kern="1200" baseline="30000" dirty="0"/>
              <a:t>$</a:t>
            </a:r>
          </a:p>
        </p:txBody>
      </p:sp>
      <p:sp>
        <p:nvSpPr>
          <p:cNvPr id="68" name="Rectangle 67"/>
          <p:cNvSpPr/>
          <p:nvPr/>
        </p:nvSpPr>
        <p:spPr>
          <a:xfrm>
            <a:off x="2340824" y="2762867"/>
            <a:ext cx="4572000" cy="1559401"/>
          </a:xfrm>
          <a:prstGeom prst="rect">
            <a:avLst/>
          </a:prstGeom>
        </p:spPr>
        <p:txBody>
          <a:bodyPr>
            <a:spAutoFit/>
          </a:bodyPr>
          <a:lstStyle/>
          <a:p>
            <a:pPr rtl="1"/>
            <a:r>
              <a:rPr lang="en-US" sz="3500" b="1" kern="1200" baseline="30000" dirty="0"/>
              <a:t>BIOGREEN PACKAGE MEMBERSHIP</a:t>
            </a:r>
          </a:p>
          <a:p>
            <a:pPr rtl="1"/>
            <a:endParaRPr lang="en-US" sz="2700" kern="1200" baseline="30000" dirty="0"/>
          </a:p>
          <a:p>
            <a:pPr rtl="1"/>
            <a:r>
              <a:rPr lang="sv-SE" sz="2700" kern="1200" baseline="30000" dirty="0" err="1"/>
              <a:t>Package</a:t>
            </a:r>
            <a:r>
              <a:rPr lang="sv-SE" sz="2700" kern="1200" baseline="30000" dirty="0"/>
              <a:t> </a:t>
            </a:r>
            <a:r>
              <a:rPr lang="sv-SE" sz="2700" kern="1200" baseline="30000" dirty="0" smtClean="0"/>
              <a:t>Silver       </a:t>
            </a:r>
            <a:r>
              <a:rPr lang="sv-SE" sz="2700" kern="1200" baseline="30000" dirty="0"/>
              <a:t>: </a:t>
            </a:r>
            <a:r>
              <a:rPr lang="sv-SE" sz="2700" b="1" kern="1200" baseline="30000" dirty="0"/>
              <a:t>$128  </a:t>
            </a:r>
            <a:endParaRPr lang="sv-SE" sz="2700" baseline="30000" dirty="0"/>
          </a:p>
          <a:p>
            <a:pPr rtl="1"/>
            <a:r>
              <a:rPr lang="sv-SE" sz="2700" kern="1200" baseline="30000" dirty="0" err="1" smtClean="0"/>
              <a:t>Package</a:t>
            </a:r>
            <a:r>
              <a:rPr lang="sv-SE" sz="2700" kern="1200" baseline="30000" dirty="0" smtClean="0"/>
              <a:t> </a:t>
            </a:r>
            <a:r>
              <a:rPr lang="sv-SE" sz="2700" kern="1200" baseline="30000" dirty="0"/>
              <a:t>Gold  </a:t>
            </a:r>
            <a:r>
              <a:rPr lang="sv-SE" sz="2700" kern="1200" baseline="30000" dirty="0" smtClean="0"/>
              <a:t>      : </a:t>
            </a:r>
            <a:r>
              <a:rPr lang="sv-SE" sz="2700" b="1" kern="1200" baseline="30000" dirty="0"/>
              <a:t>$ </a:t>
            </a:r>
            <a:r>
              <a:rPr lang="sv-SE" sz="2700" b="1" kern="1200" baseline="30000" dirty="0" smtClean="0"/>
              <a:t>640</a:t>
            </a:r>
            <a:endParaRPr lang="sv-SE" sz="2700" kern="1200" baseline="30000" dirty="0"/>
          </a:p>
          <a:p>
            <a:pPr rtl="1"/>
            <a:r>
              <a:rPr lang="is-IS" sz="2700" kern="1200" baseline="30000" dirty="0"/>
              <a:t>Package Platinum : </a:t>
            </a:r>
            <a:r>
              <a:rPr lang="is-IS" sz="2700" b="1" kern="1200" baseline="30000" dirty="0"/>
              <a:t>$1280   </a:t>
            </a:r>
            <a:endParaRPr lang="is-IS" sz="2700" kern="1200" baseline="30000" dirty="0"/>
          </a:p>
        </p:txBody>
      </p:sp>
      <p:sp>
        <p:nvSpPr>
          <p:cNvPr id="69" name="Rectangle 68"/>
          <p:cNvSpPr/>
          <p:nvPr/>
        </p:nvSpPr>
        <p:spPr>
          <a:xfrm>
            <a:off x="1495887" y="4559692"/>
            <a:ext cx="6088025" cy="369332"/>
          </a:xfrm>
          <a:prstGeom prst="rect">
            <a:avLst/>
          </a:prstGeom>
        </p:spPr>
        <p:txBody>
          <a:bodyPr wrap="none">
            <a:spAutoFit/>
          </a:bodyPr>
          <a:lstStyle/>
          <a:p>
            <a:pPr rtl="1"/>
            <a:r>
              <a:rPr lang="en-US" sz="2700" kern="1200" baseline="30000" dirty="0"/>
              <a:t>No registration Fee  |  No Annual Fee  |  Life Time Membership         </a:t>
            </a:r>
          </a:p>
        </p:txBody>
      </p:sp>
    </p:spTree>
    <p:extLst>
      <p:ext uri="{BB962C8B-B14F-4D97-AF65-F5344CB8AC3E}">
        <p14:creationId xmlns:p14="http://schemas.microsoft.com/office/powerpoint/2010/main" val="2186242069"/>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2" y="0"/>
            <a:ext cx="9199951" cy="6858000"/>
          </a:xfrm>
          <a:prstGeom prst="rect">
            <a:avLst/>
          </a:prstGeom>
        </p:spPr>
      </p:pic>
      <p:pic>
        <p:nvPicPr>
          <p:cNvPr id="7" name="Picture 6"/>
          <p:cNvPicPr>
            <a:picLocks noChangeAspect="1"/>
          </p:cNvPicPr>
          <p:nvPr/>
        </p:nvPicPr>
        <p:blipFill>
          <a:blip r:embed="rId3"/>
          <a:stretch>
            <a:fillRect/>
          </a:stretch>
        </p:blipFill>
        <p:spPr>
          <a:xfrm>
            <a:off x="-31451" y="6356370"/>
            <a:ext cx="9199951" cy="501630"/>
          </a:xfrm>
          <a:prstGeom prst="rect">
            <a:avLst/>
          </a:prstGeom>
        </p:spPr>
      </p:pic>
      <p:pic>
        <p:nvPicPr>
          <p:cNvPr id="10" name="Picture 9"/>
          <p:cNvPicPr>
            <a:picLocks noChangeAspect="1"/>
          </p:cNvPicPr>
          <p:nvPr/>
        </p:nvPicPr>
        <p:blipFill>
          <a:blip r:embed="rId4"/>
          <a:stretch>
            <a:fillRect/>
          </a:stretch>
        </p:blipFill>
        <p:spPr>
          <a:xfrm>
            <a:off x="2628269" y="507253"/>
            <a:ext cx="3851903" cy="3599779"/>
          </a:xfrm>
          <a:prstGeom prst="rect">
            <a:avLst/>
          </a:prstGeom>
        </p:spPr>
      </p:pic>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71515" y="4401978"/>
            <a:ext cx="2120900" cy="419100"/>
          </a:xfrm>
          <a:prstGeom prst="rect">
            <a:avLst/>
          </a:prstGeom>
        </p:spPr>
      </p:pic>
      <p:sp>
        <p:nvSpPr>
          <p:cNvPr id="15" name="Rectangle 14"/>
          <p:cNvSpPr/>
          <p:nvPr/>
        </p:nvSpPr>
        <p:spPr>
          <a:xfrm>
            <a:off x="2177900" y="5160424"/>
            <a:ext cx="5780447" cy="923330"/>
          </a:xfrm>
          <a:prstGeom prst="rect">
            <a:avLst/>
          </a:prstGeom>
        </p:spPr>
        <p:txBody>
          <a:bodyPr wrap="square">
            <a:spAutoFit/>
          </a:bodyPr>
          <a:lstStyle/>
          <a:p>
            <a:pPr rtl="1"/>
            <a:r>
              <a:rPr lang="en-US" sz="2700" baseline="30000" dirty="0"/>
              <a:t>Silver recruits Silver will get Sponsorship Bonus </a:t>
            </a:r>
            <a:r>
              <a:rPr lang="en-US" sz="2700" b="1" baseline="30000" dirty="0"/>
              <a:t>$30</a:t>
            </a:r>
          </a:p>
          <a:p>
            <a:pPr rtl="1"/>
            <a:r>
              <a:rPr lang="en-US" sz="2700" baseline="30000" dirty="0"/>
              <a:t>Silver recruits Gold will get Sponsorship Bonus </a:t>
            </a:r>
            <a:r>
              <a:rPr lang="en-US" sz="2700" b="1" baseline="30000" dirty="0"/>
              <a:t>$50</a:t>
            </a:r>
          </a:p>
          <a:p>
            <a:pPr rtl="1"/>
            <a:r>
              <a:rPr lang="en-US" sz="2700" baseline="30000" dirty="0"/>
              <a:t>Silver recruits Platinum will get Sponsorship Bonus </a:t>
            </a:r>
            <a:r>
              <a:rPr lang="en-US" sz="2700" b="1" baseline="30000" dirty="0"/>
              <a:t>$100</a:t>
            </a:r>
            <a:endParaRPr lang="en-US" sz="2700" b="1" dirty="0"/>
          </a:p>
        </p:txBody>
      </p:sp>
      <p:sp>
        <p:nvSpPr>
          <p:cNvPr id="17" name="Rectangle 16"/>
          <p:cNvSpPr/>
          <p:nvPr/>
        </p:nvSpPr>
        <p:spPr>
          <a:xfrm>
            <a:off x="3276970" y="2572300"/>
            <a:ext cx="557969" cy="348813"/>
          </a:xfrm>
          <a:prstGeom prst="rect">
            <a:avLst/>
          </a:prstGeom>
        </p:spPr>
        <p:txBody>
          <a:bodyPr wrap="none">
            <a:spAutoFit/>
          </a:bodyPr>
          <a:lstStyle/>
          <a:p>
            <a:r>
              <a:rPr lang="en-US" sz="2500" b="1" baseline="30000" dirty="0"/>
              <a:t>30 $</a:t>
            </a:r>
          </a:p>
        </p:txBody>
      </p:sp>
      <p:sp>
        <p:nvSpPr>
          <p:cNvPr id="18" name="Rectangle 17"/>
          <p:cNvSpPr/>
          <p:nvPr/>
        </p:nvSpPr>
        <p:spPr>
          <a:xfrm>
            <a:off x="4290967" y="2572300"/>
            <a:ext cx="587834" cy="369332"/>
          </a:xfrm>
          <a:prstGeom prst="rect">
            <a:avLst/>
          </a:prstGeom>
        </p:spPr>
        <p:txBody>
          <a:bodyPr wrap="none">
            <a:spAutoFit/>
          </a:bodyPr>
          <a:lstStyle/>
          <a:p>
            <a:r>
              <a:rPr lang="en-US" sz="2700" b="1" baseline="30000" dirty="0"/>
              <a:t>50 $ </a:t>
            </a:r>
          </a:p>
        </p:txBody>
      </p:sp>
      <p:sp>
        <p:nvSpPr>
          <p:cNvPr id="19" name="Rectangle 18"/>
          <p:cNvSpPr/>
          <p:nvPr/>
        </p:nvSpPr>
        <p:spPr>
          <a:xfrm>
            <a:off x="5255558" y="2572300"/>
            <a:ext cx="704828" cy="369332"/>
          </a:xfrm>
          <a:prstGeom prst="rect">
            <a:avLst/>
          </a:prstGeom>
        </p:spPr>
        <p:txBody>
          <a:bodyPr wrap="none">
            <a:spAutoFit/>
          </a:bodyPr>
          <a:lstStyle/>
          <a:p>
            <a:r>
              <a:rPr lang="en-US" sz="2700" b="1" baseline="30000" dirty="0"/>
              <a:t>100 $</a:t>
            </a:r>
          </a:p>
        </p:txBody>
      </p:sp>
    </p:spTree>
    <p:extLst>
      <p:ext uri="{BB962C8B-B14F-4D97-AF65-F5344CB8AC3E}">
        <p14:creationId xmlns:p14="http://schemas.microsoft.com/office/powerpoint/2010/main" val="3421252061"/>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7973"/>
            <a:ext cx="9168500" cy="6725483"/>
          </a:xfrm>
          <a:prstGeom prst="rect">
            <a:avLst/>
          </a:prstGeom>
        </p:spPr>
      </p:pic>
      <p:pic>
        <p:nvPicPr>
          <p:cNvPr id="7" name="Picture 6"/>
          <p:cNvPicPr>
            <a:picLocks noChangeAspect="1"/>
          </p:cNvPicPr>
          <p:nvPr/>
        </p:nvPicPr>
        <p:blipFill>
          <a:blip r:embed="rId3"/>
          <a:stretch>
            <a:fillRect/>
          </a:stretch>
        </p:blipFill>
        <p:spPr>
          <a:xfrm>
            <a:off x="-31451" y="6356370"/>
            <a:ext cx="9199951" cy="501630"/>
          </a:xfrm>
          <a:prstGeom prst="rect">
            <a:avLst/>
          </a:prstGeom>
        </p:spPr>
      </p:pic>
      <p:pic>
        <p:nvPicPr>
          <p:cNvPr id="10" name="Picture 9"/>
          <p:cNvPicPr>
            <a:picLocks noChangeAspect="1"/>
          </p:cNvPicPr>
          <p:nvPr/>
        </p:nvPicPr>
        <p:blipFill>
          <a:blip r:embed="rId4"/>
          <a:stretch>
            <a:fillRect/>
          </a:stretch>
        </p:blipFill>
        <p:spPr>
          <a:xfrm>
            <a:off x="2836285" y="499966"/>
            <a:ext cx="3392250" cy="3161237"/>
          </a:xfrm>
          <a:prstGeom prst="rect">
            <a:avLst/>
          </a:prstGeom>
        </p:spPr>
      </p:pic>
      <p:sp>
        <p:nvSpPr>
          <p:cNvPr id="11" name="Rectangle 10"/>
          <p:cNvSpPr/>
          <p:nvPr/>
        </p:nvSpPr>
        <p:spPr>
          <a:xfrm>
            <a:off x="3160573" y="2312289"/>
            <a:ext cx="744297" cy="348813"/>
          </a:xfrm>
          <a:prstGeom prst="rect">
            <a:avLst/>
          </a:prstGeom>
        </p:spPr>
        <p:txBody>
          <a:bodyPr wrap="square">
            <a:spAutoFit/>
          </a:bodyPr>
          <a:lstStyle/>
          <a:p>
            <a:r>
              <a:rPr lang="en-US" sz="2500" b="1" baseline="30000" dirty="0"/>
              <a:t>30 $</a:t>
            </a:r>
          </a:p>
        </p:txBody>
      </p:sp>
      <p:sp>
        <p:nvSpPr>
          <p:cNvPr id="12" name="Rectangle 11"/>
          <p:cNvSpPr/>
          <p:nvPr/>
        </p:nvSpPr>
        <p:spPr>
          <a:xfrm>
            <a:off x="4145849" y="2307223"/>
            <a:ext cx="731854" cy="348813"/>
          </a:xfrm>
          <a:prstGeom prst="rect">
            <a:avLst/>
          </a:prstGeom>
        </p:spPr>
        <p:txBody>
          <a:bodyPr wrap="square">
            <a:spAutoFit/>
          </a:bodyPr>
          <a:lstStyle/>
          <a:p>
            <a:r>
              <a:rPr lang="en-US" sz="2500" b="1" baseline="30000" dirty="0"/>
              <a:t>150 $</a:t>
            </a:r>
          </a:p>
        </p:txBody>
      </p:sp>
      <p:sp>
        <p:nvSpPr>
          <p:cNvPr id="13" name="Rectangle 12"/>
          <p:cNvSpPr/>
          <p:nvPr/>
        </p:nvSpPr>
        <p:spPr>
          <a:xfrm>
            <a:off x="5033156" y="2298779"/>
            <a:ext cx="925478" cy="348813"/>
          </a:xfrm>
          <a:prstGeom prst="rect">
            <a:avLst/>
          </a:prstGeom>
        </p:spPr>
        <p:txBody>
          <a:bodyPr wrap="square">
            <a:spAutoFit/>
          </a:bodyPr>
          <a:lstStyle/>
          <a:p>
            <a:r>
              <a:rPr lang="en-US" sz="2500" b="1" baseline="30000" dirty="0"/>
              <a:t>200 $</a:t>
            </a:r>
          </a:p>
        </p:txBody>
      </p:sp>
      <p:sp>
        <p:nvSpPr>
          <p:cNvPr id="15" name="Rectangle 14"/>
          <p:cNvSpPr/>
          <p:nvPr/>
        </p:nvSpPr>
        <p:spPr>
          <a:xfrm>
            <a:off x="2003591" y="5147328"/>
            <a:ext cx="5964416" cy="923330"/>
          </a:xfrm>
          <a:prstGeom prst="rect">
            <a:avLst/>
          </a:prstGeom>
        </p:spPr>
        <p:txBody>
          <a:bodyPr wrap="square">
            <a:spAutoFit/>
          </a:bodyPr>
          <a:lstStyle/>
          <a:p>
            <a:pPr rtl="1"/>
            <a:r>
              <a:rPr lang="en-US" sz="2700" baseline="30000" dirty="0"/>
              <a:t>Gold recruits Silver will get Sponsorship Bonus </a:t>
            </a:r>
            <a:r>
              <a:rPr lang="en-US" sz="2700" b="1" baseline="30000" dirty="0"/>
              <a:t>$30</a:t>
            </a:r>
          </a:p>
          <a:p>
            <a:pPr rtl="1"/>
            <a:r>
              <a:rPr lang="en-US" sz="2700" baseline="30000" dirty="0"/>
              <a:t>Gold recruits Gold will get Sponsorship Bonus </a:t>
            </a:r>
            <a:r>
              <a:rPr lang="en-US" sz="2700" b="1" baseline="30000" dirty="0"/>
              <a:t>$150</a:t>
            </a:r>
          </a:p>
          <a:p>
            <a:pPr rtl="1"/>
            <a:r>
              <a:rPr lang="en-US" sz="2700" baseline="30000" dirty="0"/>
              <a:t>Gold recruits Platinum will get Sponsorship Bonus </a:t>
            </a:r>
            <a:r>
              <a:rPr lang="en-US" sz="2700" b="1" baseline="30000" dirty="0"/>
              <a:t>$200</a:t>
            </a:r>
            <a:endParaRPr lang="en-US" sz="2700" b="1" dirty="0"/>
          </a:p>
        </p:txBody>
      </p:sp>
    </p:spTree>
    <p:extLst>
      <p:ext uri="{BB962C8B-B14F-4D97-AF65-F5344CB8AC3E}">
        <p14:creationId xmlns:p14="http://schemas.microsoft.com/office/powerpoint/2010/main" val="3000842616"/>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1"/>
            <a:ext cx="9198431" cy="6714457"/>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8" name="Picture 7"/>
          <p:cNvPicPr>
            <a:picLocks noChangeAspect="1"/>
          </p:cNvPicPr>
          <p:nvPr/>
        </p:nvPicPr>
        <p:blipFill>
          <a:blip r:embed="rId4"/>
          <a:stretch>
            <a:fillRect/>
          </a:stretch>
        </p:blipFill>
        <p:spPr>
          <a:xfrm>
            <a:off x="2905004" y="654243"/>
            <a:ext cx="3344208" cy="3242095"/>
          </a:xfrm>
          <a:prstGeom prst="rect">
            <a:avLst/>
          </a:prstGeom>
        </p:spPr>
      </p:pic>
      <p:sp>
        <p:nvSpPr>
          <p:cNvPr id="9" name="Rectangle 8"/>
          <p:cNvSpPr/>
          <p:nvPr/>
        </p:nvSpPr>
        <p:spPr>
          <a:xfrm>
            <a:off x="3588371" y="2242724"/>
            <a:ext cx="557969" cy="348813"/>
          </a:xfrm>
          <a:prstGeom prst="rect">
            <a:avLst/>
          </a:prstGeom>
        </p:spPr>
        <p:txBody>
          <a:bodyPr wrap="none">
            <a:spAutoFit/>
          </a:bodyPr>
          <a:lstStyle/>
          <a:p>
            <a:r>
              <a:rPr lang="en-US" sz="2500" b="1" baseline="30000" dirty="0"/>
              <a:t>30 $</a:t>
            </a:r>
          </a:p>
        </p:txBody>
      </p:sp>
      <p:sp>
        <p:nvSpPr>
          <p:cNvPr id="10" name="Rectangle 9"/>
          <p:cNvSpPr/>
          <p:nvPr/>
        </p:nvSpPr>
        <p:spPr>
          <a:xfrm>
            <a:off x="4276509" y="2242724"/>
            <a:ext cx="666296" cy="348813"/>
          </a:xfrm>
          <a:prstGeom prst="rect">
            <a:avLst/>
          </a:prstGeom>
        </p:spPr>
        <p:txBody>
          <a:bodyPr wrap="none">
            <a:spAutoFit/>
          </a:bodyPr>
          <a:lstStyle/>
          <a:p>
            <a:r>
              <a:rPr lang="en-US" sz="2500" b="1" baseline="30000" dirty="0"/>
              <a:t>150 $</a:t>
            </a:r>
          </a:p>
        </p:txBody>
      </p:sp>
      <p:sp>
        <p:nvSpPr>
          <p:cNvPr id="11" name="Rectangle 10"/>
          <p:cNvSpPr/>
          <p:nvPr/>
        </p:nvSpPr>
        <p:spPr>
          <a:xfrm>
            <a:off x="5069217" y="2215704"/>
            <a:ext cx="666296" cy="348813"/>
          </a:xfrm>
          <a:prstGeom prst="rect">
            <a:avLst/>
          </a:prstGeom>
        </p:spPr>
        <p:txBody>
          <a:bodyPr wrap="none">
            <a:spAutoFit/>
          </a:bodyPr>
          <a:lstStyle/>
          <a:p>
            <a:r>
              <a:rPr lang="en-US" sz="2500" b="1" baseline="30000" dirty="0"/>
              <a:t>300 $</a:t>
            </a:r>
          </a:p>
        </p:txBody>
      </p:sp>
      <p:sp>
        <p:nvSpPr>
          <p:cNvPr id="13" name="Rectangle 12"/>
          <p:cNvSpPr/>
          <p:nvPr/>
        </p:nvSpPr>
        <p:spPr>
          <a:xfrm>
            <a:off x="2123855" y="5024251"/>
            <a:ext cx="5321051" cy="861774"/>
          </a:xfrm>
          <a:prstGeom prst="rect">
            <a:avLst/>
          </a:prstGeom>
        </p:spPr>
        <p:txBody>
          <a:bodyPr wrap="square">
            <a:spAutoFit/>
          </a:bodyPr>
          <a:lstStyle/>
          <a:p>
            <a:pPr rtl="1"/>
            <a:r>
              <a:rPr lang="en-US" sz="2500" baseline="30000" dirty="0"/>
              <a:t>Platinum recruits Silver will get Sponsorship Bonus </a:t>
            </a:r>
            <a:r>
              <a:rPr lang="en-US" sz="2500" b="1" baseline="30000" dirty="0"/>
              <a:t>$30</a:t>
            </a:r>
          </a:p>
          <a:p>
            <a:pPr rtl="1"/>
            <a:r>
              <a:rPr lang="en-US" sz="2500" baseline="30000" dirty="0"/>
              <a:t>Platinum recruits Gold will get Sponsorship Bonus </a:t>
            </a:r>
            <a:r>
              <a:rPr lang="en-US" sz="2500" b="1" baseline="30000" dirty="0"/>
              <a:t>$150</a:t>
            </a:r>
          </a:p>
          <a:p>
            <a:pPr rtl="1"/>
            <a:r>
              <a:rPr lang="en-US" sz="2500" baseline="30000" dirty="0"/>
              <a:t>Platinum recruits Platinum will get Sponsorship Bonus </a:t>
            </a:r>
            <a:r>
              <a:rPr lang="en-US" sz="2500" b="1" baseline="30000" dirty="0"/>
              <a:t>$300</a:t>
            </a:r>
            <a:endParaRPr lang="en-US" sz="2500" b="1" dirty="0"/>
          </a:p>
        </p:txBody>
      </p:sp>
    </p:spTree>
    <p:extLst>
      <p:ext uri="{BB962C8B-B14F-4D97-AF65-F5344CB8AC3E}">
        <p14:creationId xmlns:p14="http://schemas.microsoft.com/office/powerpoint/2010/main" val="1489645818"/>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2" y="-13510"/>
            <a:ext cx="9199951" cy="6858000"/>
          </a:xfrm>
          <a:prstGeom prst="rect">
            <a:avLst/>
          </a:prstGeom>
        </p:spPr>
      </p:pic>
      <p:pic>
        <p:nvPicPr>
          <p:cNvPr id="5" name="Picture 4"/>
          <p:cNvPicPr>
            <a:picLocks noChangeAspect="1"/>
          </p:cNvPicPr>
          <p:nvPr/>
        </p:nvPicPr>
        <p:blipFill>
          <a:blip r:embed="rId3"/>
          <a:stretch>
            <a:fillRect/>
          </a:stretch>
        </p:blipFill>
        <p:spPr>
          <a:xfrm>
            <a:off x="2435491" y="564240"/>
            <a:ext cx="4188607" cy="4746134"/>
          </a:xfrm>
          <a:prstGeom prst="rect">
            <a:avLst/>
          </a:prstGeom>
        </p:spPr>
      </p:pic>
      <p:pic>
        <p:nvPicPr>
          <p:cNvPr id="6" name="Picture 5"/>
          <p:cNvPicPr>
            <a:picLocks noChangeAspect="1"/>
          </p:cNvPicPr>
          <p:nvPr/>
        </p:nvPicPr>
        <p:blipFill>
          <a:blip r:embed="rId4"/>
          <a:stretch>
            <a:fillRect/>
          </a:stretch>
        </p:blipFill>
        <p:spPr>
          <a:xfrm>
            <a:off x="-31451" y="6356370"/>
            <a:ext cx="9199951" cy="501630"/>
          </a:xfrm>
          <a:prstGeom prst="rect">
            <a:avLst/>
          </a:prstGeom>
        </p:spPr>
      </p:pic>
      <p:sp>
        <p:nvSpPr>
          <p:cNvPr id="7" name="Rectangle 6"/>
          <p:cNvSpPr/>
          <p:nvPr/>
        </p:nvSpPr>
        <p:spPr>
          <a:xfrm>
            <a:off x="3437789" y="1574735"/>
            <a:ext cx="557969" cy="348813"/>
          </a:xfrm>
          <a:prstGeom prst="rect">
            <a:avLst/>
          </a:prstGeom>
        </p:spPr>
        <p:txBody>
          <a:bodyPr wrap="none">
            <a:spAutoFit/>
          </a:bodyPr>
          <a:lstStyle/>
          <a:p>
            <a:r>
              <a:rPr lang="en-US" sz="2500" baseline="30000" dirty="0" smtClean="0"/>
              <a:t>30 </a:t>
            </a:r>
            <a:r>
              <a:rPr lang="en-US" sz="2500" baseline="30000" dirty="0"/>
              <a:t>$</a:t>
            </a:r>
          </a:p>
        </p:txBody>
      </p:sp>
      <p:sp>
        <p:nvSpPr>
          <p:cNvPr id="8" name="Rectangle 7"/>
          <p:cNvSpPr/>
          <p:nvPr/>
        </p:nvSpPr>
        <p:spPr>
          <a:xfrm>
            <a:off x="5210250" y="1547715"/>
            <a:ext cx="557969" cy="348813"/>
          </a:xfrm>
          <a:prstGeom prst="rect">
            <a:avLst/>
          </a:prstGeom>
        </p:spPr>
        <p:txBody>
          <a:bodyPr wrap="none">
            <a:spAutoFit/>
          </a:bodyPr>
          <a:lstStyle/>
          <a:p>
            <a:r>
              <a:rPr lang="en-US" sz="2500" baseline="30000" dirty="0"/>
              <a:t>30 $</a:t>
            </a:r>
          </a:p>
        </p:txBody>
      </p:sp>
      <p:sp>
        <p:nvSpPr>
          <p:cNvPr id="9" name="Rectangle 8"/>
          <p:cNvSpPr/>
          <p:nvPr/>
        </p:nvSpPr>
        <p:spPr>
          <a:xfrm>
            <a:off x="6273765" y="2210926"/>
            <a:ext cx="720252" cy="348813"/>
          </a:xfrm>
          <a:prstGeom prst="rect">
            <a:avLst/>
          </a:prstGeom>
        </p:spPr>
        <p:txBody>
          <a:bodyPr wrap="none">
            <a:spAutoFit/>
          </a:bodyPr>
          <a:lstStyle/>
          <a:p>
            <a:r>
              <a:rPr lang="en-US" sz="2500" baseline="30000" dirty="0"/>
              <a:t>22.5 $</a:t>
            </a:r>
          </a:p>
        </p:txBody>
      </p:sp>
      <p:sp>
        <p:nvSpPr>
          <p:cNvPr id="10" name="Rectangle 9"/>
          <p:cNvSpPr/>
          <p:nvPr/>
        </p:nvSpPr>
        <p:spPr>
          <a:xfrm>
            <a:off x="3561663" y="5124686"/>
            <a:ext cx="819500" cy="348813"/>
          </a:xfrm>
          <a:prstGeom prst="rect">
            <a:avLst/>
          </a:prstGeom>
        </p:spPr>
        <p:txBody>
          <a:bodyPr wrap="none">
            <a:spAutoFit/>
          </a:bodyPr>
          <a:lstStyle/>
          <a:p>
            <a:r>
              <a:rPr lang="en-US" sz="2500" baseline="30000" dirty="0"/>
              <a:t>20  Box</a:t>
            </a:r>
          </a:p>
        </p:txBody>
      </p:sp>
      <p:sp>
        <p:nvSpPr>
          <p:cNvPr id="11" name="Rectangle 10"/>
          <p:cNvSpPr/>
          <p:nvPr/>
        </p:nvSpPr>
        <p:spPr>
          <a:xfrm>
            <a:off x="4784777" y="5124686"/>
            <a:ext cx="819500" cy="348813"/>
          </a:xfrm>
          <a:prstGeom prst="rect">
            <a:avLst/>
          </a:prstGeom>
        </p:spPr>
        <p:txBody>
          <a:bodyPr wrap="none">
            <a:spAutoFit/>
          </a:bodyPr>
          <a:lstStyle/>
          <a:p>
            <a:r>
              <a:rPr lang="en-US" sz="2500" baseline="30000" dirty="0"/>
              <a:t>20  Box</a:t>
            </a:r>
          </a:p>
        </p:txBody>
      </p:sp>
      <p:sp>
        <p:nvSpPr>
          <p:cNvPr id="12" name="Rectangle 11"/>
          <p:cNvSpPr/>
          <p:nvPr/>
        </p:nvSpPr>
        <p:spPr>
          <a:xfrm>
            <a:off x="2550143" y="5534875"/>
            <a:ext cx="4401397" cy="605294"/>
          </a:xfrm>
          <a:prstGeom prst="rect">
            <a:avLst/>
          </a:prstGeom>
        </p:spPr>
        <p:txBody>
          <a:bodyPr wrap="square">
            <a:spAutoFit/>
          </a:bodyPr>
          <a:lstStyle/>
          <a:p>
            <a:pPr algn="ctr"/>
            <a:r>
              <a:rPr lang="it-IT" sz="2500" b="1" baseline="30000" dirty="0"/>
              <a:t>Silver MAX 28 per </a:t>
            </a:r>
            <a:r>
              <a:rPr lang="it-IT" sz="2500" b="1" baseline="30000" dirty="0" smtClean="0"/>
              <a:t>/</a:t>
            </a:r>
            <a:r>
              <a:rPr lang="it-IT" sz="2500" b="1" baseline="30000" dirty="0" err="1" smtClean="0"/>
              <a:t>day</a:t>
            </a:r>
            <a:r>
              <a:rPr lang="it-IT" sz="2500" b="1" baseline="30000" dirty="0" smtClean="0"/>
              <a:t> </a:t>
            </a:r>
            <a:r>
              <a:rPr lang="tr-TR" sz="2500" b="1" baseline="30000" dirty="0" err="1" smtClean="0"/>
              <a:t>or</a:t>
            </a:r>
            <a:endParaRPr lang="tr-TR" sz="2500" b="1" baseline="30000" dirty="0" smtClean="0"/>
          </a:p>
          <a:p>
            <a:pPr algn="ctr"/>
            <a:r>
              <a:rPr lang="tr-TR" sz="2500" b="1" baseline="30000" dirty="0" smtClean="0"/>
              <a:t>5.940 /</a:t>
            </a:r>
            <a:r>
              <a:rPr lang="tr-TR" sz="2500" b="1" baseline="30000" dirty="0" err="1" smtClean="0"/>
              <a:t>month</a:t>
            </a:r>
            <a:endParaRPr lang="en-US" sz="2500" b="1" dirty="0"/>
          </a:p>
        </p:txBody>
      </p:sp>
      <p:sp>
        <p:nvSpPr>
          <p:cNvPr id="13" name="Rectangle 12"/>
          <p:cNvSpPr/>
          <p:nvPr/>
        </p:nvSpPr>
        <p:spPr>
          <a:xfrm>
            <a:off x="354026" y="4479027"/>
            <a:ext cx="2139896" cy="800219"/>
          </a:xfrm>
          <a:prstGeom prst="rect">
            <a:avLst/>
          </a:prstGeom>
        </p:spPr>
        <p:txBody>
          <a:bodyPr wrap="square">
            <a:spAutoFit/>
          </a:bodyPr>
          <a:lstStyle/>
          <a:p>
            <a:r>
              <a:rPr lang="fr-FR" sz="2300" dirty="0"/>
              <a:t>4 </a:t>
            </a:r>
            <a:r>
              <a:rPr lang="fr-FR" sz="1600" dirty="0"/>
              <a:t>x 22.5 $</a:t>
            </a:r>
            <a:r>
              <a:rPr lang="fr-FR" sz="1600" dirty="0" smtClean="0"/>
              <a:t> </a:t>
            </a:r>
            <a:r>
              <a:rPr lang="fr-FR" sz="1600" dirty="0"/>
              <a:t>= 90 $</a:t>
            </a:r>
          </a:p>
          <a:p>
            <a:r>
              <a:rPr lang="fr-FR" sz="1600" dirty="0"/>
              <a:t>16 x </a:t>
            </a:r>
            <a:r>
              <a:rPr lang="fr-FR" sz="2300" dirty="0"/>
              <a:t>4.5</a:t>
            </a:r>
            <a:r>
              <a:rPr lang="fr-FR" sz="1600" dirty="0"/>
              <a:t> $</a:t>
            </a:r>
            <a:r>
              <a:rPr lang="fr-FR" sz="1600" dirty="0" smtClean="0"/>
              <a:t> </a:t>
            </a:r>
            <a:r>
              <a:rPr lang="fr-FR" sz="1600" dirty="0"/>
              <a:t>= 72 $</a:t>
            </a:r>
            <a:endParaRPr lang="en-US" sz="1600" dirty="0"/>
          </a:p>
        </p:txBody>
      </p:sp>
      <p:sp>
        <p:nvSpPr>
          <p:cNvPr id="14" name="Rectangle 13"/>
          <p:cNvSpPr/>
          <p:nvPr/>
        </p:nvSpPr>
        <p:spPr>
          <a:xfrm>
            <a:off x="484758" y="5450386"/>
            <a:ext cx="2022676" cy="400110"/>
          </a:xfrm>
          <a:prstGeom prst="rect">
            <a:avLst/>
          </a:prstGeom>
        </p:spPr>
        <p:txBody>
          <a:bodyPr wrap="square">
            <a:spAutoFit/>
          </a:bodyPr>
          <a:lstStyle/>
          <a:p>
            <a:r>
              <a:rPr lang="en-US" sz="3000" b="1" baseline="30000" dirty="0"/>
              <a:t>Total = 162 $</a:t>
            </a:r>
          </a:p>
        </p:txBody>
      </p:sp>
      <p:pic>
        <p:nvPicPr>
          <p:cNvPr id="16" name="Picture 15"/>
          <p:cNvPicPr>
            <a:picLocks noChangeAspect="1"/>
          </p:cNvPicPr>
          <p:nvPr/>
        </p:nvPicPr>
        <p:blipFill>
          <a:blip r:embed="rId5"/>
          <a:stretch>
            <a:fillRect/>
          </a:stretch>
        </p:blipFill>
        <p:spPr>
          <a:xfrm>
            <a:off x="295551" y="5300526"/>
            <a:ext cx="2318378" cy="55199"/>
          </a:xfrm>
          <a:prstGeom prst="rect">
            <a:avLst/>
          </a:prstGeom>
        </p:spPr>
      </p:pic>
    </p:spTree>
    <p:extLst>
      <p:ext uri="{BB962C8B-B14F-4D97-AF65-F5344CB8AC3E}">
        <p14:creationId xmlns:p14="http://schemas.microsoft.com/office/powerpoint/2010/main" val="39752198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2" y="-13510"/>
            <a:ext cx="9199951" cy="6858000"/>
          </a:xfrm>
          <a:prstGeom prst="rect">
            <a:avLst/>
          </a:prstGeom>
        </p:spPr>
      </p:pic>
      <p:pic>
        <p:nvPicPr>
          <p:cNvPr id="5" name="Picture 4"/>
          <p:cNvPicPr>
            <a:picLocks noChangeAspect="1"/>
          </p:cNvPicPr>
          <p:nvPr/>
        </p:nvPicPr>
        <p:blipFill>
          <a:blip r:embed="rId3"/>
          <a:stretch>
            <a:fillRect/>
          </a:stretch>
        </p:blipFill>
        <p:spPr>
          <a:xfrm>
            <a:off x="2058464" y="495010"/>
            <a:ext cx="4534897" cy="4796841"/>
          </a:xfrm>
          <a:prstGeom prst="rect">
            <a:avLst/>
          </a:prstGeom>
        </p:spPr>
      </p:pic>
      <p:pic>
        <p:nvPicPr>
          <p:cNvPr id="6" name="Picture 5"/>
          <p:cNvPicPr>
            <a:picLocks noChangeAspect="1"/>
          </p:cNvPicPr>
          <p:nvPr/>
        </p:nvPicPr>
        <p:blipFill>
          <a:blip r:embed="rId4"/>
          <a:stretch>
            <a:fillRect/>
          </a:stretch>
        </p:blipFill>
        <p:spPr>
          <a:xfrm>
            <a:off x="-31451" y="6356370"/>
            <a:ext cx="9199951" cy="501630"/>
          </a:xfrm>
          <a:prstGeom prst="rect">
            <a:avLst/>
          </a:prstGeom>
        </p:spPr>
      </p:pic>
      <p:sp>
        <p:nvSpPr>
          <p:cNvPr id="7" name="Rectangle 6"/>
          <p:cNvSpPr/>
          <p:nvPr/>
        </p:nvSpPr>
        <p:spPr>
          <a:xfrm>
            <a:off x="1577032" y="5590911"/>
            <a:ext cx="5673623" cy="605294"/>
          </a:xfrm>
          <a:prstGeom prst="rect">
            <a:avLst/>
          </a:prstGeom>
        </p:spPr>
        <p:txBody>
          <a:bodyPr wrap="square">
            <a:spAutoFit/>
          </a:bodyPr>
          <a:lstStyle/>
          <a:p>
            <a:pPr algn="ctr"/>
            <a:r>
              <a:rPr lang="it-IT" sz="2500" b="1" baseline="30000" dirty="0"/>
              <a:t>Gold MAX 208 per / </a:t>
            </a:r>
            <a:r>
              <a:rPr lang="it-IT" sz="2500" b="1" baseline="30000" dirty="0" err="1" smtClean="0"/>
              <a:t>day</a:t>
            </a:r>
            <a:r>
              <a:rPr lang="it-IT" sz="2500" b="1" baseline="30000" dirty="0" smtClean="0"/>
              <a:t> </a:t>
            </a:r>
            <a:r>
              <a:rPr lang="tr-TR" sz="2500" b="1" baseline="30000" dirty="0" err="1" smtClean="0"/>
              <a:t>or</a:t>
            </a:r>
            <a:r>
              <a:rPr lang="tr-TR" sz="2500" b="1" baseline="30000" dirty="0" smtClean="0"/>
              <a:t> </a:t>
            </a:r>
          </a:p>
          <a:p>
            <a:pPr algn="ctr"/>
            <a:r>
              <a:rPr lang="tr-TR" sz="2500" b="1" baseline="30000" dirty="0" smtClean="0"/>
              <a:t>37.800 </a:t>
            </a:r>
            <a:r>
              <a:rPr lang="tr-TR" sz="2500" b="1" baseline="30000" dirty="0"/>
              <a:t>/ </a:t>
            </a:r>
            <a:r>
              <a:rPr lang="tr-TR" sz="2500" b="1" baseline="30000" dirty="0" err="1" smtClean="0"/>
              <a:t>month</a:t>
            </a:r>
            <a:endParaRPr lang="en-US" sz="2500" b="1" dirty="0"/>
          </a:p>
        </p:txBody>
      </p:sp>
      <p:sp>
        <p:nvSpPr>
          <p:cNvPr id="8" name="Rectangle 7"/>
          <p:cNvSpPr/>
          <p:nvPr/>
        </p:nvSpPr>
        <p:spPr>
          <a:xfrm>
            <a:off x="358704" y="4750062"/>
            <a:ext cx="2444340" cy="861774"/>
          </a:xfrm>
          <a:prstGeom prst="rect">
            <a:avLst/>
          </a:prstGeom>
        </p:spPr>
        <p:txBody>
          <a:bodyPr wrap="square">
            <a:spAutoFit/>
          </a:bodyPr>
          <a:lstStyle/>
          <a:p>
            <a:r>
              <a:rPr lang="fr-FR" sz="2500" dirty="0" smtClean="0"/>
              <a:t>8 </a:t>
            </a:r>
            <a:r>
              <a:rPr lang="fr-FR" sz="1600" dirty="0" smtClean="0"/>
              <a:t>x 22.5 $  = 180 </a:t>
            </a:r>
            <a:r>
              <a:rPr lang="fr-FR" sz="1600" dirty="0"/>
              <a:t>$</a:t>
            </a:r>
            <a:endParaRPr lang="fr-FR" sz="1600" dirty="0" smtClean="0"/>
          </a:p>
          <a:p>
            <a:r>
              <a:rPr lang="fr-FR" sz="1600" dirty="0" smtClean="0"/>
              <a:t>12 x </a:t>
            </a:r>
            <a:r>
              <a:rPr lang="fr-FR" sz="2500" dirty="0" smtClean="0"/>
              <a:t>5.4</a:t>
            </a:r>
            <a:r>
              <a:rPr lang="fr-FR" sz="1600" dirty="0" smtClean="0"/>
              <a:t> $ = 64.8 </a:t>
            </a:r>
            <a:r>
              <a:rPr lang="fr-FR" sz="1600" dirty="0"/>
              <a:t>$</a:t>
            </a:r>
            <a:endParaRPr lang="en-US" sz="1600" dirty="0"/>
          </a:p>
        </p:txBody>
      </p:sp>
      <p:sp>
        <p:nvSpPr>
          <p:cNvPr id="9" name="Rectangle 8"/>
          <p:cNvSpPr/>
          <p:nvPr/>
        </p:nvSpPr>
        <p:spPr>
          <a:xfrm>
            <a:off x="496247" y="5664527"/>
            <a:ext cx="1748220" cy="400110"/>
          </a:xfrm>
          <a:prstGeom prst="rect">
            <a:avLst/>
          </a:prstGeom>
        </p:spPr>
        <p:txBody>
          <a:bodyPr wrap="none">
            <a:spAutoFit/>
          </a:bodyPr>
          <a:lstStyle/>
          <a:p>
            <a:r>
              <a:rPr lang="en-US" sz="3000" b="1" baseline="-25000" dirty="0"/>
              <a:t>Total = 224.8 $</a:t>
            </a:r>
          </a:p>
        </p:txBody>
      </p:sp>
      <p:sp>
        <p:nvSpPr>
          <p:cNvPr id="10" name="Rectangle 9"/>
          <p:cNvSpPr/>
          <p:nvPr/>
        </p:nvSpPr>
        <p:spPr>
          <a:xfrm>
            <a:off x="2995755" y="1709835"/>
            <a:ext cx="666296" cy="348813"/>
          </a:xfrm>
          <a:prstGeom prst="rect">
            <a:avLst/>
          </a:prstGeom>
        </p:spPr>
        <p:txBody>
          <a:bodyPr wrap="none">
            <a:spAutoFit/>
          </a:bodyPr>
          <a:lstStyle/>
          <a:p>
            <a:r>
              <a:rPr lang="en-US" sz="2500" baseline="30000" dirty="0"/>
              <a:t>150 $</a:t>
            </a:r>
          </a:p>
        </p:txBody>
      </p:sp>
      <p:sp>
        <p:nvSpPr>
          <p:cNvPr id="11" name="Rectangle 10"/>
          <p:cNvSpPr/>
          <p:nvPr/>
        </p:nvSpPr>
        <p:spPr>
          <a:xfrm>
            <a:off x="4988249" y="1708611"/>
            <a:ext cx="666296" cy="348813"/>
          </a:xfrm>
          <a:prstGeom prst="rect">
            <a:avLst/>
          </a:prstGeom>
        </p:spPr>
        <p:txBody>
          <a:bodyPr wrap="none">
            <a:spAutoFit/>
          </a:bodyPr>
          <a:lstStyle/>
          <a:p>
            <a:r>
              <a:rPr lang="en-US" sz="2500" baseline="30000" dirty="0"/>
              <a:t>150 $</a:t>
            </a:r>
          </a:p>
        </p:txBody>
      </p:sp>
      <p:sp>
        <p:nvSpPr>
          <p:cNvPr id="12" name="Rectangle 11"/>
          <p:cNvSpPr/>
          <p:nvPr/>
        </p:nvSpPr>
        <p:spPr>
          <a:xfrm>
            <a:off x="6215927" y="2467169"/>
            <a:ext cx="828579" cy="348813"/>
          </a:xfrm>
          <a:prstGeom prst="rect">
            <a:avLst/>
          </a:prstGeom>
        </p:spPr>
        <p:txBody>
          <a:bodyPr wrap="none">
            <a:spAutoFit/>
          </a:bodyPr>
          <a:lstStyle/>
          <a:p>
            <a:r>
              <a:rPr lang="en-US" sz="2500" baseline="30000" dirty="0"/>
              <a:t>122.5 $</a:t>
            </a:r>
          </a:p>
        </p:txBody>
      </p:sp>
      <p:sp>
        <p:nvSpPr>
          <p:cNvPr id="13" name="Rectangle 12"/>
          <p:cNvSpPr/>
          <p:nvPr/>
        </p:nvSpPr>
        <p:spPr>
          <a:xfrm>
            <a:off x="3403864" y="5071869"/>
            <a:ext cx="819500" cy="348813"/>
          </a:xfrm>
          <a:prstGeom prst="rect">
            <a:avLst/>
          </a:prstGeom>
        </p:spPr>
        <p:txBody>
          <a:bodyPr wrap="none">
            <a:spAutoFit/>
          </a:bodyPr>
          <a:lstStyle/>
          <a:p>
            <a:r>
              <a:rPr lang="en-US" sz="2500" baseline="30000" dirty="0"/>
              <a:t>20  Box</a:t>
            </a:r>
          </a:p>
        </p:txBody>
      </p:sp>
      <p:sp>
        <p:nvSpPr>
          <p:cNvPr id="14" name="Rectangle 13"/>
          <p:cNvSpPr/>
          <p:nvPr/>
        </p:nvSpPr>
        <p:spPr>
          <a:xfrm>
            <a:off x="4430748" y="5071869"/>
            <a:ext cx="819500" cy="348813"/>
          </a:xfrm>
          <a:prstGeom prst="rect">
            <a:avLst/>
          </a:prstGeom>
        </p:spPr>
        <p:txBody>
          <a:bodyPr wrap="none">
            <a:spAutoFit/>
          </a:bodyPr>
          <a:lstStyle/>
          <a:p>
            <a:r>
              <a:rPr lang="en-US" sz="2500" baseline="30000" dirty="0"/>
              <a:t>20  Box</a:t>
            </a:r>
          </a:p>
        </p:txBody>
      </p:sp>
      <p:pic>
        <p:nvPicPr>
          <p:cNvPr id="15" name="Picture 14"/>
          <p:cNvPicPr>
            <a:picLocks noChangeAspect="1"/>
          </p:cNvPicPr>
          <p:nvPr/>
        </p:nvPicPr>
        <p:blipFill>
          <a:blip r:embed="rId5"/>
          <a:stretch>
            <a:fillRect/>
          </a:stretch>
        </p:blipFill>
        <p:spPr>
          <a:xfrm>
            <a:off x="3771900" y="3263900"/>
            <a:ext cx="1600200" cy="330200"/>
          </a:xfrm>
          <a:prstGeom prst="rect">
            <a:avLst/>
          </a:prstGeom>
        </p:spPr>
      </p:pic>
      <p:pic>
        <p:nvPicPr>
          <p:cNvPr id="16" name="Picture 15"/>
          <p:cNvPicPr>
            <a:picLocks noChangeAspect="1"/>
          </p:cNvPicPr>
          <p:nvPr/>
        </p:nvPicPr>
        <p:blipFill>
          <a:blip r:embed="rId6"/>
          <a:stretch>
            <a:fillRect/>
          </a:stretch>
        </p:blipFill>
        <p:spPr>
          <a:xfrm>
            <a:off x="295551" y="5678806"/>
            <a:ext cx="2318378" cy="55199"/>
          </a:xfrm>
          <a:prstGeom prst="rect">
            <a:avLst/>
          </a:prstGeom>
        </p:spPr>
      </p:pic>
    </p:spTree>
    <p:extLst>
      <p:ext uri="{BB962C8B-B14F-4D97-AF65-F5344CB8AC3E}">
        <p14:creationId xmlns:p14="http://schemas.microsoft.com/office/powerpoint/2010/main" val="15942854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2" y="-13510"/>
            <a:ext cx="9199951" cy="6858000"/>
          </a:xfrm>
          <a:prstGeom prst="rect">
            <a:avLst/>
          </a:prstGeom>
        </p:spPr>
      </p:pic>
      <p:pic>
        <p:nvPicPr>
          <p:cNvPr id="5" name="Picture 4"/>
          <p:cNvPicPr>
            <a:picLocks noChangeAspect="1"/>
          </p:cNvPicPr>
          <p:nvPr/>
        </p:nvPicPr>
        <p:blipFill>
          <a:blip r:embed="rId3"/>
          <a:stretch>
            <a:fillRect/>
          </a:stretch>
        </p:blipFill>
        <p:spPr>
          <a:xfrm>
            <a:off x="2563246" y="443758"/>
            <a:ext cx="4179060" cy="4539842"/>
          </a:xfrm>
          <a:prstGeom prst="rect">
            <a:avLst/>
          </a:prstGeom>
        </p:spPr>
      </p:pic>
      <p:sp>
        <p:nvSpPr>
          <p:cNvPr id="6" name="Rectangle 5"/>
          <p:cNvSpPr/>
          <p:nvPr/>
        </p:nvSpPr>
        <p:spPr>
          <a:xfrm>
            <a:off x="5578386" y="1574926"/>
            <a:ext cx="1242688" cy="348813"/>
          </a:xfrm>
          <a:prstGeom prst="rect">
            <a:avLst/>
          </a:prstGeom>
        </p:spPr>
        <p:txBody>
          <a:bodyPr wrap="none">
            <a:spAutoFit/>
          </a:bodyPr>
          <a:lstStyle/>
          <a:p>
            <a:r>
              <a:rPr lang="en-US" sz="2500" baseline="30000" dirty="0"/>
              <a:t>300 $</a:t>
            </a:r>
            <a:r>
              <a:rPr lang="en-US" sz="2500" baseline="30000" dirty="0" smtClean="0"/>
              <a:t> </a:t>
            </a:r>
            <a:r>
              <a:rPr lang="en-US" sz="2500" baseline="30000" dirty="0"/>
              <a:t>+ 45 $</a:t>
            </a:r>
          </a:p>
        </p:txBody>
      </p:sp>
      <p:sp>
        <p:nvSpPr>
          <p:cNvPr id="7" name="Rectangle 6"/>
          <p:cNvSpPr/>
          <p:nvPr/>
        </p:nvSpPr>
        <p:spPr>
          <a:xfrm>
            <a:off x="2282360" y="1588436"/>
            <a:ext cx="1242688" cy="348813"/>
          </a:xfrm>
          <a:prstGeom prst="rect">
            <a:avLst/>
          </a:prstGeom>
        </p:spPr>
        <p:txBody>
          <a:bodyPr wrap="none">
            <a:spAutoFit/>
          </a:bodyPr>
          <a:lstStyle/>
          <a:p>
            <a:r>
              <a:rPr lang="en-US" sz="2500" baseline="30000" dirty="0"/>
              <a:t>300 $</a:t>
            </a:r>
            <a:r>
              <a:rPr lang="en-US" sz="2500" baseline="30000" dirty="0" smtClean="0"/>
              <a:t> </a:t>
            </a:r>
            <a:r>
              <a:rPr lang="en-US" sz="2500" baseline="30000" dirty="0"/>
              <a:t>+ 45 $</a:t>
            </a:r>
          </a:p>
        </p:txBody>
      </p:sp>
      <p:sp>
        <p:nvSpPr>
          <p:cNvPr id="8" name="Rectangle 7"/>
          <p:cNvSpPr/>
          <p:nvPr/>
        </p:nvSpPr>
        <p:spPr>
          <a:xfrm>
            <a:off x="6943957" y="2497885"/>
            <a:ext cx="1767491" cy="861774"/>
          </a:xfrm>
          <a:prstGeom prst="rect">
            <a:avLst/>
          </a:prstGeom>
        </p:spPr>
        <p:txBody>
          <a:bodyPr wrap="square">
            <a:spAutoFit/>
          </a:bodyPr>
          <a:lstStyle/>
          <a:p>
            <a:r>
              <a:rPr lang="en-US" sz="2500" baseline="30000" dirty="0" smtClean="0"/>
              <a:t>900 </a:t>
            </a:r>
            <a:r>
              <a:rPr lang="en-US" sz="2500" baseline="30000" dirty="0"/>
              <a:t>$</a:t>
            </a:r>
            <a:r>
              <a:rPr lang="en-US" sz="2500" baseline="30000" dirty="0" smtClean="0"/>
              <a:t> </a:t>
            </a:r>
          </a:p>
          <a:p>
            <a:r>
              <a:rPr lang="en-US" sz="2500" baseline="30000" dirty="0" smtClean="0"/>
              <a:t>ALMOST BEP</a:t>
            </a:r>
          </a:p>
          <a:p>
            <a:r>
              <a:rPr lang="en-US" sz="2500" baseline="30000" dirty="0" smtClean="0"/>
              <a:t>(10 BOX FREE )</a:t>
            </a:r>
            <a:endParaRPr lang="en-US" sz="2500" dirty="0"/>
          </a:p>
        </p:txBody>
      </p:sp>
      <p:sp>
        <p:nvSpPr>
          <p:cNvPr id="9" name="Rectangle 8"/>
          <p:cNvSpPr/>
          <p:nvPr/>
        </p:nvSpPr>
        <p:spPr>
          <a:xfrm>
            <a:off x="3190143" y="4634787"/>
            <a:ext cx="819500" cy="348813"/>
          </a:xfrm>
          <a:prstGeom prst="rect">
            <a:avLst/>
          </a:prstGeom>
        </p:spPr>
        <p:txBody>
          <a:bodyPr wrap="none">
            <a:spAutoFit/>
          </a:bodyPr>
          <a:lstStyle/>
          <a:p>
            <a:r>
              <a:rPr lang="en-US" sz="2500" baseline="30000" dirty="0"/>
              <a:t>20  Box</a:t>
            </a:r>
          </a:p>
        </p:txBody>
      </p:sp>
      <p:sp>
        <p:nvSpPr>
          <p:cNvPr id="10" name="Rectangle 9"/>
          <p:cNvSpPr/>
          <p:nvPr/>
        </p:nvSpPr>
        <p:spPr>
          <a:xfrm>
            <a:off x="5595214" y="4634787"/>
            <a:ext cx="819500" cy="348813"/>
          </a:xfrm>
          <a:prstGeom prst="rect">
            <a:avLst/>
          </a:prstGeom>
        </p:spPr>
        <p:txBody>
          <a:bodyPr wrap="none">
            <a:spAutoFit/>
          </a:bodyPr>
          <a:lstStyle/>
          <a:p>
            <a:r>
              <a:rPr lang="en-US" sz="2500" baseline="30000" dirty="0"/>
              <a:t>20  Box</a:t>
            </a:r>
          </a:p>
        </p:txBody>
      </p:sp>
      <p:sp>
        <p:nvSpPr>
          <p:cNvPr id="11" name="Rectangle 10"/>
          <p:cNvSpPr/>
          <p:nvPr/>
        </p:nvSpPr>
        <p:spPr>
          <a:xfrm>
            <a:off x="2080574" y="5226622"/>
            <a:ext cx="5302327" cy="733534"/>
          </a:xfrm>
          <a:prstGeom prst="rect">
            <a:avLst/>
          </a:prstGeom>
        </p:spPr>
        <p:txBody>
          <a:bodyPr wrap="square">
            <a:spAutoFit/>
          </a:bodyPr>
          <a:lstStyle/>
          <a:p>
            <a:pPr algn="ctr"/>
            <a:r>
              <a:rPr lang="is-IS" sz="2500" b="1" baseline="30000" dirty="0" smtClean="0"/>
              <a:t>Platinum UNLIMITED / day</a:t>
            </a:r>
            <a:r>
              <a:rPr lang="is-IS" sz="2500" b="1" dirty="0" smtClean="0"/>
              <a:t> </a:t>
            </a:r>
          </a:p>
          <a:p>
            <a:pPr algn="ctr"/>
            <a:r>
              <a:rPr lang="tr-TR" sz="2500" b="1" baseline="30000" dirty="0" err="1" smtClean="0"/>
              <a:t>atau</a:t>
            </a:r>
            <a:r>
              <a:rPr lang="tr-TR" sz="2500" b="1" baseline="30000" dirty="0" smtClean="0"/>
              <a:t> UNLIMITED / </a:t>
            </a:r>
            <a:r>
              <a:rPr lang="tr-TR" sz="2500" b="1" baseline="30000" dirty="0" err="1" smtClean="0"/>
              <a:t>month</a:t>
            </a:r>
            <a:endParaRPr lang="en-US" sz="2500" b="1" dirty="0"/>
          </a:p>
        </p:txBody>
      </p:sp>
      <p:sp>
        <p:nvSpPr>
          <p:cNvPr id="12" name="Rectangle 11"/>
          <p:cNvSpPr/>
          <p:nvPr/>
        </p:nvSpPr>
        <p:spPr>
          <a:xfrm>
            <a:off x="631785" y="4670383"/>
            <a:ext cx="2390869" cy="861774"/>
          </a:xfrm>
          <a:prstGeom prst="rect">
            <a:avLst/>
          </a:prstGeom>
        </p:spPr>
        <p:txBody>
          <a:bodyPr wrap="square">
            <a:spAutoFit/>
          </a:bodyPr>
          <a:lstStyle/>
          <a:p>
            <a:r>
              <a:rPr lang="fr-FR" sz="2500" dirty="0"/>
              <a:t>16</a:t>
            </a:r>
            <a:r>
              <a:rPr lang="fr-FR" sz="1600" dirty="0"/>
              <a:t> x 22.5 </a:t>
            </a:r>
            <a:r>
              <a:rPr lang="fr-FR" sz="1600" dirty="0" smtClean="0"/>
              <a:t>$ </a:t>
            </a:r>
            <a:r>
              <a:rPr lang="fr-FR" sz="1600" dirty="0"/>
              <a:t>= 360 $</a:t>
            </a:r>
          </a:p>
          <a:p>
            <a:r>
              <a:rPr lang="fr-FR" sz="1600" dirty="0"/>
              <a:t>4 x </a:t>
            </a:r>
            <a:r>
              <a:rPr lang="fr-FR" sz="2500" dirty="0"/>
              <a:t>8.1 </a:t>
            </a:r>
            <a:r>
              <a:rPr lang="fr-FR" sz="2500" dirty="0" smtClean="0"/>
              <a:t>$ </a:t>
            </a:r>
            <a:r>
              <a:rPr lang="fr-FR" sz="1600" dirty="0"/>
              <a:t>= 32.4 $</a:t>
            </a:r>
            <a:endParaRPr lang="en-US" sz="1600" dirty="0"/>
          </a:p>
        </p:txBody>
      </p:sp>
      <p:sp>
        <p:nvSpPr>
          <p:cNvPr id="13" name="Rectangle 12"/>
          <p:cNvSpPr/>
          <p:nvPr/>
        </p:nvSpPr>
        <p:spPr>
          <a:xfrm>
            <a:off x="429105" y="5622626"/>
            <a:ext cx="2115001" cy="477054"/>
          </a:xfrm>
          <a:prstGeom prst="rect">
            <a:avLst/>
          </a:prstGeom>
        </p:spPr>
        <p:txBody>
          <a:bodyPr wrap="none">
            <a:spAutoFit/>
          </a:bodyPr>
          <a:lstStyle/>
          <a:p>
            <a:r>
              <a:rPr lang="en-US" sz="2500" dirty="0"/>
              <a:t>Total = </a:t>
            </a:r>
            <a:r>
              <a:rPr lang="en-US" sz="2500"/>
              <a:t>392.4 $</a:t>
            </a:r>
            <a:endParaRPr lang="en-US" sz="2500" dirty="0"/>
          </a:p>
        </p:txBody>
      </p:sp>
      <p:pic>
        <p:nvPicPr>
          <p:cNvPr id="14" name="Picture 13"/>
          <p:cNvPicPr>
            <a:picLocks noChangeAspect="1"/>
          </p:cNvPicPr>
          <p:nvPr/>
        </p:nvPicPr>
        <p:blipFill>
          <a:blip r:embed="rId4"/>
          <a:stretch>
            <a:fillRect/>
          </a:stretch>
        </p:blipFill>
        <p:spPr>
          <a:xfrm>
            <a:off x="-31451" y="6356370"/>
            <a:ext cx="9199951" cy="501630"/>
          </a:xfrm>
          <a:prstGeom prst="rect">
            <a:avLst/>
          </a:prstGeom>
        </p:spPr>
      </p:pic>
      <p:pic>
        <p:nvPicPr>
          <p:cNvPr id="15" name="Picture 14"/>
          <p:cNvPicPr>
            <a:picLocks noChangeAspect="1"/>
          </p:cNvPicPr>
          <p:nvPr/>
        </p:nvPicPr>
        <p:blipFill>
          <a:blip r:embed="rId5"/>
          <a:stretch>
            <a:fillRect/>
          </a:stretch>
        </p:blipFill>
        <p:spPr>
          <a:xfrm>
            <a:off x="295551" y="5568566"/>
            <a:ext cx="2318378" cy="55199"/>
          </a:xfrm>
          <a:prstGeom prst="rect">
            <a:avLst/>
          </a:prstGeom>
        </p:spPr>
      </p:pic>
    </p:spTree>
    <p:extLst>
      <p:ext uri="{BB962C8B-B14F-4D97-AF65-F5344CB8AC3E}">
        <p14:creationId xmlns:p14="http://schemas.microsoft.com/office/powerpoint/2010/main" val="34187760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2" y="-1351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6" name="Picture 5"/>
          <p:cNvPicPr>
            <a:picLocks noChangeAspect="1"/>
          </p:cNvPicPr>
          <p:nvPr/>
        </p:nvPicPr>
        <p:blipFill>
          <a:blip r:embed="rId4"/>
          <a:stretch>
            <a:fillRect/>
          </a:stretch>
        </p:blipFill>
        <p:spPr>
          <a:xfrm>
            <a:off x="3492867" y="286904"/>
            <a:ext cx="2689948" cy="5751910"/>
          </a:xfrm>
          <a:prstGeom prst="rect">
            <a:avLst/>
          </a:prstGeom>
        </p:spPr>
      </p:pic>
      <p:sp>
        <p:nvSpPr>
          <p:cNvPr id="7" name="Rectangle 6"/>
          <p:cNvSpPr/>
          <p:nvPr/>
        </p:nvSpPr>
        <p:spPr>
          <a:xfrm>
            <a:off x="3656992" y="1291025"/>
            <a:ext cx="292994" cy="605294"/>
          </a:xfrm>
          <a:prstGeom prst="rect">
            <a:avLst/>
          </a:prstGeom>
        </p:spPr>
        <p:txBody>
          <a:bodyPr wrap="none">
            <a:spAutoFit/>
          </a:bodyPr>
          <a:lstStyle/>
          <a:p>
            <a:r>
              <a:rPr lang="en-US" sz="2500" baseline="30000" dirty="0" smtClean="0">
                <a:solidFill>
                  <a:srgbClr val="000000"/>
                </a:solidFill>
              </a:rPr>
              <a:t>2</a:t>
            </a:r>
          </a:p>
          <a:p>
            <a:endParaRPr lang="en-US" sz="2500" baseline="30000" dirty="0">
              <a:solidFill>
                <a:srgbClr val="000000"/>
              </a:solidFill>
            </a:endParaRPr>
          </a:p>
        </p:txBody>
      </p:sp>
      <p:sp>
        <p:nvSpPr>
          <p:cNvPr id="8" name="Rectangle 7"/>
          <p:cNvSpPr/>
          <p:nvPr/>
        </p:nvSpPr>
        <p:spPr>
          <a:xfrm>
            <a:off x="3656992" y="1666858"/>
            <a:ext cx="300082" cy="348813"/>
          </a:xfrm>
          <a:prstGeom prst="rect">
            <a:avLst/>
          </a:prstGeom>
        </p:spPr>
        <p:txBody>
          <a:bodyPr wrap="none">
            <a:spAutoFit/>
          </a:bodyPr>
          <a:lstStyle/>
          <a:p>
            <a:r>
              <a:rPr lang="en-US" sz="2500" baseline="30000" dirty="0" smtClean="0">
                <a:solidFill>
                  <a:srgbClr val="000000"/>
                </a:solidFill>
              </a:rPr>
              <a:t>4</a:t>
            </a:r>
          </a:p>
        </p:txBody>
      </p:sp>
      <p:sp>
        <p:nvSpPr>
          <p:cNvPr id="9" name="Rectangle 8"/>
          <p:cNvSpPr/>
          <p:nvPr/>
        </p:nvSpPr>
        <p:spPr>
          <a:xfrm>
            <a:off x="3656992" y="2056201"/>
            <a:ext cx="300082" cy="348813"/>
          </a:xfrm>
          <a:prstGeom prst="rect">
            <a:avLst/>
          </a:prstGeom>
        </p:spPr>
        <p:txBody>
          <a:bodyPr wrap="none">
            <a:spAutoFit/>
          </a:bodyPr>
          <a:lstStyle/>
          <a:p>
            <a:r>
              <a:rPr lang="en-US" sz="2500" baseline="30000" dirty="0" smtClean="0">
                <a:solidFill>
                  <a:srgbClr val="000000"/>
                </a:solidFill>
              </a:rPr>
              <a:t>8</a:t>
            </a:r>
          </a:p>
        </p:txBody>
      </p:sp>
      <p:sp>
        <p:nvSpPr>
          <p:cNvPr id="10" name="Rectangle 9"/>
          <p:cNvSpPr/>
          <p:nvPr/>
        </p:nvSpPr>
        <p:spPr>
          <a:xfrm>
            <a:off x="3562408" y="2377994"/>
            <a:ext cx="401321" cy="348813"/>
          </a:xfrm>
          <a:prstGeom prst="rect">
            <a:avLst/>
          </a:prstGeom>
        </p:spPr>
        <p:txBody>
          <a:bodyPr wrap="none">
            <a:spAutoFit/>
          </a:bodyPr>
          <a:lstStyle/>
          <a:p>
            <a:r>
              <a:rPr lang="en-US" sz="2500" baseline="30000" dirty="0" smtClean="0">
                <a:solidFill>
                  <a:srgbClr val="000000"/>
                </a:solidFill>
              </a:rPr>
              <a:t>16</a:t>
            </a:r>
          </a:p>
        </p:txBody>
      </p:sp>
      <p:sp>
        <p:nvSpPr>
          <p:cNvPr id="11" name="Rectangle 10"/>
          <p:cNvSpPr/>
          <p:nvPr/>
        </p:nvSpPr>
        <p:spPr>
          <a:xfrm>
            <a:off x="3562408" y="2740317"/>
            <a:ext cx="401321" cy="348813"/>
          </a:xfrm>
          <a:prstGeom prst="rect">
            <a:avLst/>
          </a:prstGeom>
        </p:spPr>
        <p:txBody>
          <a:bodyPr wrap="none">
            <a:spAutoFit/>
          </a:bodyPr>
          <a:lstStyle/>
          <a:p>
            <a:r>
              <a:rPr lang="en-US" sz="2500" baseline="30000" dirty="0" smtClean="0">
                <a:solidFill>
                  <a:srgbClr val="000000"/>
                </a:solidFill>
              </a:rPr>
              <a:t>32</a:t>
            </a:r>
          </a:p>
        </p:txBody>
      </p:sp>
      <p:sp>
        <p:nvSpPr>
          <p:cNvPr id="12" name="Rectangle 11"/>
          <p:cNvSpPr/>
          <p:nvPr/>
        </p:nvSpPr>
        <p:spPr>
          <a:xfrm>
            <a:off x="3562408" y="3102640"/>
            <a:ext cx="402674" cy="348813"/>
          </a:xfrm>
          <a:prstGeom prst="rect">
            <a:avLst/>
          </a:prstGeom>
        </p:spPr>
        <p:txBody>
          <a:bodyPr wrap="none">
            <a:spAutoFit/>
          </a:bodyPr>
          <a:lstStyle/>
          <a:p>
            <a:r>
              <a:rPr lang="en-US" sz="2500" baseline="30000" dirty="0" smtClean="0">
                <a:solidFill>
                  <a:srgbClr val="000000"/>
                </a:solidFill>
              </a:rPr>
              <a:t>64</a:t>
            </a:r>
          </a:p>
        </p:txBody>
      </p:sp>
      <p:sp>
        <p:nvSpPr>
          <p:cNvPr id="13" name="Rectangle 12"/>
          <p:cNvSpPr/>
          <p:nvPr/>
        </p:nvSpPr>
        <p:spPr>
          <a:xfrm>
            <a:off x="3481336" y="3467409"/>
            <a:ext cx="509649" cy="348813"/>
          </a:xfrm>
          <a:prstGeom prst="rect">
            <a:avLst/>
          </a:prstGeom>
        </p:spPr>
        <p:txBody>
          <a:bodyPr wrap="none">
            <a:spAutoFit/>
          </a:bodyPr>
          <a:lstStyle/>
          <a:p>
            <a:r>
              <a:rPr lang="en-US" sz="2500" baseline="30000" dirty="0" smtClean="0">
                <a:solidFill>
                  <a:srgbClr val="000000"/>
                </a:solidFill>
              </a:rPr>
              <a:t>128</a:t>
            </a:r>
          </a:p>
        </p:txBody>
      </p:sp>
      <p:sp>
        <p:nvSpPr>
          <p:cNvPr id="14" name="Rectangle 13"/>
          <p:cNvSpPr/>
          <p:nvPr/>
        </p:nvSpPr>
        <p:spPr>
          <a:xfrm>
            <a:off x="3481336" y="3843242"/>
            <a:ext cx="509649" cy="348813"/>
          </a:xfrm>
          <a:prstGeom prst="rect">
            <a:avLst/>
          </a:prstGeom>
        </p:spPr>
        <p:txBody>
          <a:bodyPr wrap="none">
            <a:spAutoFit/>
          </a:bodyPr>
          <a:lstStyle/>
          <a:p>
            <a:r>
              <a:rPr lang="en-US" sz="2500" baseline="30000" dirty="0" smtClean="0">
                <a:solidFill>
                  <a:srgbClr val="000000"/>
                </a:solidFill>
              </a:rPr>
              <a:t>256</a:t>
            </a:r>
          </a:p>
        </p:txBody>
      </p:sp>
      <p:sp>
        <p:nvSpPr>
          <p:cNvPr id="15" name="Rectangle 14"/>
          <p:cNvSpPr/>
          <p:nvPr/>
        </p:nvSpPr>
        <p:spPr>
          <a:xfrm>
            <a:off x="3481336" y="4219075"/>
            <a:ext cx="509649" cy="348813"/>
          </a:xfrm>
          <a:prstGeom prst="rect">
            <a:avLst/>
          </a:prstGeom>
        </p:spPr>
        <p:txBody>
          <a:bodyPr wrap="none">
            <a:spAutoFit/>
          </a:bodyPr>
          <a:lstStyle/>
          <a:p>
            <a:r>
              <a:rPr lang="en-US" sz="2500" baseline="30000" dirty="0" smtClean="0">
                <a:solidFill>
                  <a:srgbClr val="000000"/>
                </a:solidFill>
              </a:rPr>
              <a:t>512</a:t>
            </a:r>
          </a:p>
        </p:txBody>
      </p:sp>
      <p:sp>
        <p:nvSpPr>
          <p:cNvPr id="16" name="Rectangle 15"/>
          <p:cNvSpPr/>
          <p:nvPr/>
        </p:nvSpPr>
        <p:spPr>
          <a:xfrm>
            <a:off x="3386752" y="4598871"/>
            <a:ext cx="620683" cy="348813"/>
          </a:xfrm>
          <a:prstGeom prst="rect">
            <a:avLst/>
          </a:prstGeom>
        </p:spPr>
        <p:txBody>
          <a:bodyPr wrap="none">
            <a:spAutoFit/>
          </a:bodyPr>
          <a:lstStyle/>
          <a:p>
            <a:r>
              <a:rPr lang="en-US" sz="2500" baseline="30000" dirty="0" smtClean="0">
                <a:solidFill>
                  <a:srgbClr val="000000"/>
                </a:solidFill>
              </a:rPr>
              <a:t>1024</a:t>
            </a:r>
          </a:p>
        </p:txBody>
      </p:sp>
      <p:sp>
        <p:nvSpPr>
          <p:cNvPr id="17" name="Rectangle 16"/>
          <p:cNvSpPr/>
          <p:nvPr/>
        </p:nvSpPr>
        <p:spPr>
          <a:xfrm>
            <a:off x="3386752" y="4961194"/>
            <a:ext cx="617977" cy="348813"/>
          </a:xfrm>
          <a:prstGeom prst="rect">
            <a:avLst/>
          </a:prstGeom>
        </p:spPr>
        <p:txBody>
          <a:bodyPr wrap="none">
            <a:spAutoFit/>
          </a:bodyPr>
          <a:lstStyle/>
          <a:p>
            <a:r>
              <a:rPr lang="en-US" sz="2500" baseline="30000" dirty="0" smtClean="0">
                <a:solidFill>
                  <a:srgbClr val="000000"/>
                </a:solidFill>
              </a:rPr>
              <a:t>2048</a:t>
            </a:r>
          </a:p>
        </p:txBody>
      </p:sp>
      <p:sp>
        <p:nvSpPr>
          <p:cNvPr id="18" name="Rectangle 17"/>
          <p:cNvSpPr/>
          <p:nvPr/>
        </p:nvSpPr>
        <p:spPr>
          <a:xfrm>
            <a:off x="3386752" y="5297720"/>
            <a:ext cx="617977" cy="348813"/>
          </a:xfrm>
          <a:prstGeom prst="rect">
            <a:avLst/>
          </a:prstGeom>
        </p:spPr>
        <p:txBody>
          <a:bodyPr wrap="none">
            <a:spAutoFit/>
          </a:bodyPr>
          <a:lstStyle/>
          <a:p>
            <a:r>
              <a:rPr lang="en-US" sz="2500" baseline="30000" dirty="0" smtClean="0">
                <a:solidFill>
                  <a:srgbClr val="000000"/>
                </a:solidFill>
              </a:rPr>
              <a:t>4096</a:t>
            </a:r>
          </a:p>
        </p:txBody>
      </p:sp>
      <p:sp>
        <p:nvSpPr>
          <p:cNvPr id="19" name="Rectangle 18"/>
          <p:cNvSpPr/>
          <p:nvPr/>
        </p:nvSpPr>
        <p:spPr>
          <a:xfrm>
            <a:off x="2613929" y="5745852"/>
            <a:ext cx="1457665" cy="379591"/>
          </a:xfrm>
          <a:prstGeom prst="rect">
            <a:avLst/>
          </a:prstGeom>
        </p:spPr>
        <p:txBody>
          <a:bodyPr wrap="none">
            <a:spAutoFit/>
          </a:bodyPr>
          <a:lstStyle/>
          <a:p>
            <a:r>
              <a:rPr lang="en-US" sz="2800" baseline="30000" dirty="0"/>
              <a:t>(400 BOX) 40</a:t>
            </a:r>
          </a:p>
        </p:txBody>
      </p:sp>
      <p:sp>
        <p:nvSpPr>
          <p:cNvPr id="20" name="Rectangle 19"/>
          <p:cNvSpPr/>
          <p:nvPr/>
        </p:nvSpPr>
        <p:spPr>
          <a:xfrm>
            <a:off x="5359452" y="1291025"/>
            <a:ext cx="292994" cy="605294"/>
          </a:xfrm>
          <a:prstGeom prst="rect">
            <a:avLst/>
          </a:prstGeom>
        </p:spPr>
        <p:txBody>
          <a:bodyPr wrap="none">
            <a:spAutoFit/>
          </a:bodyPr>
          <a:lstStyle/>
          <a:p>
            <a:r>
              <a:rPr lang="en-US" sz="2500" baseline="30000" dirty="0" smtClean="0">
                <a:solidFill>
                  <a:srgbClr val="000000"/>
                </a:solidFill>
              </a:rPr>
              <a:t>2</a:t>
            </a:r>
          </a:p>
          <a:p>
            <a:endParaRPr lang="en-US" sz="2500" baseline="30000" dirty="0">
              <a:solidFill>
                <a:srgbClr val="000000"/>
              </a:solidFill>
            </a:endParaRPr>
          </a:p>
        </p:txBody>
      </p:sp>
      <p:sp>
        <p:nvSpPr>
          <p:cNvPr id="21" name="Rectangle 20"/>
          <p:cNvSpPr/>
          <p:nvPr/>
        </p:nvSpPr>
        <p:spPr>
          <a:xfrm>
            <a:off x="5359452" y="1666858"/>
            <a:ext cx="300082" cy="348813"/>
          </a:xfrm>
          <a:prstGeom prst="rect">
            <a:avLst/>
          </a:prstGeom>
        </p:spPr>
        <p:txBody>
          <a:bodyPr wrap="none">
            <a:spAutoFit/>
          </a:bodyPr>
          <a:lstStyle/>
          <a:p>
            <a:r>
              <a:rPr lang="en-US" sz="2500" baseline="30000" dirty="0" smtClean="0">
                <a:solidFill>
                  <a:srgbClr val="000000"/>
                </a:solidFill>
              </a:rPr>
              <a:t>4</a:t>
            </a:r>
          </a:p>
        </p:txBody>
      </p:sp>
      <p:sp>
        <p:nvSpPr>
          <p:cNvPr id="22" name="Rectangle 21"/>
          <p:cNvSpPr/>
          <p:nvPr/>
        </p:nvSpPr>
        <p:spPr>
          <a:xfrm>
            <a:off x="5359452" y="2056201"/>
            <a:ext cx="300082" cy="348813"/>
          </a:xfrm>
          <a:prstGeom prst="rect">
            <a:avLst/>
          </a:prstGeom>
        </p:spPr>
        <p:txBody>
          <a:bodyPr wrap="none">
            <a:spAutoFit/>
          </a:bodyPr>
          <a:lstStyle/>
          <a:p>
            <a:r>
              <a:rPr lang="en-US" sz="2500" baseline="30000" dirty="0" smtClean="0">
                <a:solidFill>
                  <a:srgbClr val="000000"/>
                </a:solidFill>
              </a:rPr>
              <a:t>8</a:t>
            </a:r>
          </a:p>
        </p:txBody>
      </p:sp>
      <p:sp>
        <p:nvSpPr>
          <p:cNvPr id="23" name="Rectangle 22"/>
          <p:cNvSpPr/>
          <p:nvPr/>
        </p:nvSpPr>
        <p:spPr>
          <a:xfrm>
            <a:off x="5345940" y="2377994"/>
            <a:ext cx="401321" cy="348813"/>
          </a:xfrm>
          <a:prstGeom prst="rect">
            <a:avLst/>
          </a:prstGeom>
        </p:spPr>
        <p:txBody>
          <a:bodyPr wrap="none">
            <a:spAutoFit/>
          </a:bodyPr>
          <a:lstStyle/>
          <a:p>
            <a:r>
              <a:rPr lang="en-US" sz="2500" baseline="30000" dirty="0" smtClean="0">
                <a:solidFill>
                  <a:srgbClr val="000000"/>
                </a:solidFill>
              </a:rPr>
              <a:t>16</a:t>
            </a:r>
          </a:p>
        </p:txBody>
      </p:sp>
      <p:sp>
        <p:nvSpPr>
          <p:cNvPr id="24" name="Rectangle 23"/>
          <p:cNvSpPr/>
          <p:nvPr/>
        </p:nvSpPr>
        <p:spPr>
          <a:xfrm>
            <a:off x="5345940" y="2740317"/>
            <a:ext cx="401321" cy="348813"/>
          </a:xfrm>
          <a:prstGeom prst="rect">
            <a:avLst/>
          </a:prstGeom>
        </p:spPr>
        <p:txBody>
          <a:bodyPr wrap="none">
            <a:spAutoFit/>
          </a:bodyPr>
          <a:lstStyle/>
          <a:p>
            <a:r>
              <a:rPr lang="en-US" sz="2500" baseline="30000" dirty="0" smtClean="0">
                <a:solidFill>
                  <a:srgbClr val="000000"/>
                </a:solidFill>
              </a:rPr>
              <a:t>32</a:t>
            </a:r>
          </a:p>
        </p:txBody>
      </p:sp>
      <p:sp>
        <p:nvSpPr>
          <p:cNvPr id="25" name="Rectangle 24"/>
          <p:cNvSpPr/>
          <p:nvPr/>
        </p:nvSpPr>
        <p:spPr>
          <a:xfrm>
            <a:off x="5345940" y="3102640"/>
            <a:ext cx="402674" cy="348813"/>
          </a:xfrm>
          <a:prstGeom prst="rect">
            <a:avLst/>
          </a:prstGeom>
        </p:spPr>
        <p:txBody>
          <a:bodyPr wrap="none">
            <a:spAutoFit/>
          </a:bodyPr>
          <a:lstStyle/>
          <a:p>
            <a:r>
              <a:rPr lang="en-US" sz="2500" baseline="30000" dirty="0" smtClean="0">
                <a:solidFill>
                  <a:srgbClr val="000000"/>
                </a:solidFill>
              </a:rPr>
              <a:t>64</a:t>
            </a:r>
          </a:p>
        </p:txBody>
      </p:sp>
      <p:sp>
        <p:nvSpPr>
          <p:cNvPr id="26" name="Rectangle 25"/>
          <p:cNvSpPr/>
          <p:nvPr/>
        </p:nvSpPr>
        <p:spPr>
          <a:xfrm>
            <a:off x="5345940" y="3467409"/>
            <a:ext cx="509649" cy="348813"/>
          </a:xfrm>
          <a:prstGeom prst="rect">
            <a:avLst/>
          </a:prstGeom>
        </p:spPr>
        <p:txBody>
          <a:bodyPr wrap="none">
            <a:spAutoFit/>
          </a:bodyPr>
          <a:lstStyle/>
          <a:p>
            <a:r>
              <a:rPr lang="en-US" sz="2500" baseline="30000" dirty="0" smtClean="0">
                <a:solidFill>
                  <a:srgbClr val="000000"/>
                </a:solidFill>
              </a:rPr>
              <a:t>128</a:t>
            </a:r>
          </a:p>
        </p:txBody>
      </p:sp>
      <p:sp>
        <p:nvSpPr>
          <p:cNvPr id="27" name="Rectangle 26"/>
          <p:cNvSpPr/>
          <p:nvPr/>
        </p:nvSpPr>
        <p:spPr>
          <a:xfrm>
            <a:off x="5345940" y="3843242"/>
            <a:ext cx="509649" cy="348813"/>
          </a:xfrm>
          <a:prstGeom prst="rect">
            <a:avLst/>
          </a:prstGeom>
        </p:spPr>
        <p:txBody>
          <a:bodyPr wrap="none">
            <a:spAutoFit/>
          </a:bodyPr>
          <a:lstStyle/>
          <a:p>
            <a:r>
              <a:rPr lang="en-US" sz="2500" baseline="30000" dirty="0" smtClean="0">
                <a:solidFill>
                  <a:srgbClr val="000000"/>
                </a:solidFill>
              </a:rPr>
              <a:t>256</a:t>
            </a:r>
          </a:p>
        </p:txBody>
      </p:sp>
      <p:sp>
        <p:nvSpPr>
          <p:cNvPr id="28" name="Rectangle 27"/>
          <p:cNvSpPr/>
          <p:nvPr/>
        </p:nvSpPr>
        <p:spPr>
          <a:xfrm>
            <a:off x="5345940" y="4219075"/>
            <a:ext cx="509649" cy="348813"/>
          </a:xfrm>
          <a:prstGeom prst="rect">
            <a:avLst/>
          </a:prstGeom>
        </p:spPr>
        <p:txBody>
          <a:bodyPr wrap="none">
            <a:spAutoFit/>
          </a:bodyPr>
          <a:lstStyle/>
          <a:p>
            <a:r>
              <a:rPr lang="en-US" sz="2500" baseline="30000" dirty="0" smtClean="0">
                <a:solidFill>
                  <a:srgbClr val="000000"/>
                </a:solidFill>
              </a:rPr>
              <a:t>512</a:t>
            </a:r>
          </a:p>
        </p:txBody>
      </p:sp>
      <p:sp>
        <p:nvSpPr>
          <p:cNvPr id="29" name="Rectangle 28"/>
          <p:cNvSpPr/>
          <p:nvPr/>
        </p:nvSpPr>
        <p:spPr>
          <a:xfrm>
            <a:off x="5345940" y="4598871"/>
            <a:ext cx="620683" cy="348813"/>
          </a:xfrm>
          <a:prstGeom prst="rect">
            <a:avLst/>
          </a:prstGeom>
        </p:spPr>
        <p:txBody>
          <a:bodyPr wrap="none">
            <a:spAutoFit/>
          </a:bodyPr>
          <a:lstStyle/>
          <a:p>
            <a:r>
              <a:rPr lang="en-US" sz="2500" baseline="30000" dirty="0" smtClean="0">
                <a:solidFill>
                  <a:srgbClr val="000000"/>
                </a:solidFill>
              </a:rPr>
              <a:t>1024</a:t>
            </a:r>
          </a:p>
        </p:txBody>
      </p:sp>
      <p:sp>
        <p:nvSpPr>
          <p:cNvPr id="30" name="Rectangle 29"/>
          <p:cNvSpPr/>
          <p:nvPr/>
        </p:nvSpPr>
        <p:spPr>
          <a:xfrm>
            <a:off x="5345940" y="4961194"/>
            <a:ext cx="617977" cy="348813"/>
          </a:xfrm>
          <a:prstGeom prst="rect">
            <a:avLst/>
          </a:prstGeom>
        </p:spPr>
        <p:txBody>
          <a:bodyPr wrap="none">
            <a:spAutoFit/>
          </a:bodyPr>
          <a:lstStyle/>
          <a:p>
            <a:r>
              <a:rPr lang="en-US" sz="2500" baseline="30000" dirty="0" smtClean="0">
                <a:solidFill>
                  <a:srgbClr val="000000"/>
                </a:solidFill>
              </a:rPr>
              <a:t>2048</a:t>
            </a:r>
          </a:p>
        </p:txBody>
      </p:sp>
      <p:sp>
        <p:nvSpPr>
          <p:cNvPr id="31" name="Rectangle 30"/>
          <p:cNvSpPr/>
          <p:nvPr/>
        </p:nvSpPr>
        <p:spPr>
          <a:xfrm>
            <a:off x="5345940" y="5297720"/>
            <a:ext cx="617977" cy="348813"/>
          </a:xfrm>
          <a:prstGeom prst="rect">
            <a:avLst/>
          </a:prstGeom>
        </p:spPr>
        <p:txBody>
          <a:bodyPr wrap="none">
            <a:spAutoFit/>
          </a:bodyPr>
          <a:lstStyle/>
          <a:p>
            <a:r>
              <a:rPr lang="en-US" sz="2500" baseline="30000" dirty="0" smtClean="0">
                <a:solidFill>
                  <a:srgbClr val="000000"/>
                </a:solidFill>
              </a:rPr>
              <a:t>4096</a:t>
            </a:r>
          </a:p>
        </p:txBody>
      </p:sp>
      <p:sp>
        <p:nvSpPr>
          <p:cNvPr id="32" name="Rectangle 31"/>
          <p:cNvSpPr/>
          <p:nvPr/>
        </p:nvSpPr>
        <p:spPr>
          <a:xfrm>
            <a:off x="5312287" y="5745852"/>
            <a:ext cx="1457665" cy="379591"/>
          </a:xfrm>
          <a:prstGeom prst="rect">
            <a:avLst/>
          </a:prstGeom>
        </p:spPr>
        <p:txBody>
          <a:bodyPr wrap="none">
            <a:spAutoFit/>
          </a:bodyPr>
          <a:lstStyle/>
          <a:p>
            <a:r>
              <a:rPr lang="en-US" sz="2800" baseline="30000" dirty="0"/>
              <a:t>40 (400 BOX)</a:t>
            </a:r>
          </a:p>
        </p:txBody>
      </p:sp>
      <p:sp>
        <p:nvSpPr>
          <p:cNvPr id="33" name="Rectangle 32"/>
          <p:cNvSpPr/>
          <p:nvPr/>
        </p:nvSpPr>
        <p:spPr>
          <a:xfrm>
            <a:off x="6872673" y="5502016"/>
            <a:ext cx="655481" cy="379591"/>
          </a:xfrm>
          <a:prstGeom prst="rect">
            <a:avLst/>
          </a:prstGeom>
        </p:spPr>
        <p:txBody>
          <a:bodyPr wrap="none">
            <a:spAutoFit/>
          </a:bodyPr>
          <a:lstStyle/>
          <a:p>
            <a:r>
              <a:rPr lang="en-US" sz="2800" baseline="30000" dirty="0"/>
              <a:t>X 1%</a:t>
            </a:r>
          </a:p>
        </p:txBody>
      </p:sp>
      <p:pic>
        <p:nvPicPr>
          <p:cNvPr id="34" name="Picture 33"/>
          <p:cNvPicPr>
            <a:picLocks noChangeAspect="1"/>
          </p:cNvPicPr>
          <p:nvPr/>
        </p:nvPicPr>
        <p:blipFill>
          <a:blip r:embed="rId5"/>
          <a:stretch>
            <a:fillRect/>
          </a:stretch>
        </p:blipFill>
        <p:spPr>
          <a:xfrm>
            <a:off x="3492867" y="5583077"/>
            <a:ext cx="3277085" cy="52294"/>
          </a:xfrm>
          <a:prstGeom prst="rect">
            <a:avLst/>
          </a:prstGeom>
        </p:spPr>
      </p:pic>
      <p:sp>
        <p:nvSpPr>
          <p:cNvPr id="35" name="Rectangle 34"/>
          <p:cNvSpPr/>
          <p:nvPr/>
        </p:nvSpPr>
        <p:spPr>
          <a:xfrm>
            <a:off x="256728" y="3205574"/>
            <a:ext cx="4572000" cy="1292662"/>
          </a:xfrm>
          <a:prstGeom prst="rect">
            <a:avLst/>
          </a:prstGeom>
        </p:spPr>
        <p:txBody>
          <a:bodyPr>
            <a:spAutoFit/>
          </a:bodyPr>
          <a:lstStyle/>
          <a:p>
            <a:r>
              <a:rPr lang="en-US" sz="1600" b="1" dirty="0"/>
              <a:t>PERHITUNGAN</a:t>
            </a:r>
          </a:p>
          <a:p>
            <a:r>
              <a:rPr lang="en-US" sz="1600" b="1" dirty="0" smtClean="0"/>
              <a:t>( IF ALL PLATINUM MEMBER</a:t>
            </a:r>
            <a:r>
              <a:rPr lang="en-US" sz="1500" b="1" dirty="0" smtClean="0"/>
              <a:t>)</a:t>
            </a:r>
            <a:endParaRPr lang="en-US" sz="1500" b="1" dirty="0"/>
          </a:p>
          <a:p>
            <a:endParaRPr lang="en-US" sz="1600" dirty="0"/>
          </a:p>
          <a:p>
            <a:r>
              <a:rPr lang="it-IT" sz="1500" dirty="0"/>
              <a:t>16 per X 22.5 </a:t>
            </a:r>
            <a:r>
              <a:rPr lang="it-IT" sz="1500" dirty="0" smtClean="0"/>
              <a:t>$ </a:t>
            </a:r>
            <a:r>
              <a:rPr lang="it-IT" sz="1500" dirty="0"/>
              <a:t>= 360 </a:t>
            </a:r>
            <a:r>
              <a:rPr lang="it-IT" sz="1500" dirty="0" smtClean="0"/>
              <a:t>$</a:t>
            </a:r>
            <a:endParaRPr lang="it-IT" sz="1500" dirty="0"/>
          </a:p>
          <a:p>
            <a:r>
              <a:rPr lang="it-IT" sz="1500" dirty="0"/>
              <a:t>384 per x 8.1 </a:t>
            </a:r>
            <a:r>
              <a:rPr lang="it-IT" sz="1500" dirty="0" smtClean="0"/>
              <a:t>$ </a:t>
            </a:r>
            <a:r>
              <a:rPr lang="it-IT" sz="1500" dirty="0"/>
              <a:t>= 3110,4 </a:t>
            </a:r>
            <a:r>
              <a:rPr lang="it-IT" sz="1500" dirty="0" smtClean="0"/>
              <a:t>$</a:t>
            </a:r>
            <a:endParaRPr lang="it-IT" sz="1500" dirty="0"/>
          </a:p>
        </p:txBody>
      </p:sp>
      <p:sp>
        <p:nvSpPr>
          <p:cNvPr id="36" name="Rectangle 35"/>
          <p:cNvSpPr/>
          <p:nvPr/>
        </p:nvSpPr>
        <p:spPr>
          <a:xfrm>
            <a:off x="282039" y="4738570"/>
            <a:ext cx="2250817" cy="584776"/>
          </a:xfrm>
          <a:prstGeom prst="rect">
            <a:avLst/>
          </a:prstGeom>
        </p:spPr>
        <p:txBody>
          <a:bodyPr wrap="square">
            <a:spAutoFit/>
          </a:bodyPr>
          <a:lstStyle/>
          <a:p>
            <a:r>
              <a:rPr lang="en-US" sz="1600" b="1" dirty="0"/>
              <a:t>PER </a:t>
            </a:r>
            <a:r>
              <a:rPr lang="en-US" sz="1600" b="1" dirty="0" smtClean="0"/>
              <a:t>DAY </a:t>
            </a:r>
            <a:r>
              <a:rPr lang="en-US" sz="1600" b="1" dirty="0"/>
              <a:t>3.470 </a:t>
            </a:r>
            <a:r>
              <a:rPr lang="en-US" sz="1600" b="1" dirty="0" smtClean="0"/>
              <a:t>$</a:t>
            </a:r>
            <a:endParaRPr lang="en-US" sz="1600" b="1" dirty="0"/>
          </a:p>
          <a:p>
            <a:r>
              <a:rPr lang="en-US" sz="1600" b="1" dirty="0"/>
              <a:t>PER </a:t>
            </a:r>
            <a:r>
              <a:rPr lang="en-US" sz="1600" b="1" dirty="0" smtClean="0"/>
              <a:t>MONTH </a:t>
            </a:r>
            <a:r>
              <a:rPr lang="en-US" sz="1600" b="1" dirty="0"/>
              <a:t>104.112 </a:t>
            </a:r>
            <a:r>
              <a:rPr lang="en-US" sz="1600" b="1" dirty="0" smtClean="0"/>
              <a:t>$</a:t>
            </a:r>
            <a:endParaRPr lang="en-US" sz="1600" b="1" dirty="0"/>
          </a:p>
        </p:txBody>
      </p:sp>
      <p:pic>
        <p:nvPicPr>
          <p:cNvPr id="37" name="Picture 36"/>
          <p:cNvPicPr>
            <a:picLocks noChangeAspect="1"/>
          </p:cNvPicPr>
          <p:nvPr/>
        </p:nvPicPr>
        <p:blipFill>
          <a:blip r:embed="rId6"/>
          <a:stretch>
            <a:fillRect/>
          </a:stretch>
        </p:blipFill>
        <p:spPr>
          <a:xfrm>
            <a:off x="295551" y="4730946"/>
            <a:ext cx="2318378" cy="55199"/>
          </a:xfrm>
          <a:prstGeom prst="rect">
            <a:avLst/>
          </a:prstGeom>
        </p:spPr>
      </p:pic>
      <p:sp>
        <p:nvSpPr>
          <p:cNvPr id="38" name="Rectangle 37"/>
          <p:cNvSpPr/>
          <p:nvPr/>
        </p:nvSpPr>
        <p:spPr>
          <a:xfrm>
            <a:off x="6378738" y="3321814"/>
            <a:ext cx="2669392" cy="1323439"/>
          </a:xfrm>
          <a:prstGeom prst="rect">
            <a:avLst/>
          </a:prstGeom>
        </p:spPr>
        <p:txBody>
          <a:bodyPr wrap="square">
            <a:spAutoFit/>
          </a:bodyPr>
          <a:lstStyle/>
          <a:p>
            <a:r>
              <a:rPr lang="en-US" sz="1600" b="1" dirty="0" smtClean="0"/>
              <a:t>IF SILVER </a:t>
            </a:r>
            <a:r>
              <a:rPr lang="en-US" sz="1600" b="1" dirty="0"/>
              <a:t>?</a:t>
            </a:r>
          </a:p>
          <a:p>
            <a:endParaRPr lang="en-US" sz="1600" b="1" dirty="0"/>
          </a:p>
          <a:p>
            <a:r>
              <a:rPr lang="en-US" sz="1600" b="1" dirty="0" smtClean="0"/>
              <a:t>SO, </a:t>
            </a:r>
            <a:r>
              <a:rPr lang="en-US" sz="1600" b="1" dirty="0"/>
              <a:t>1/10 </a:t>
            </a:r>
            <a:r>
              <a:rPr lang="en-US" sz="1600" b="1" dirty="0" smtClean="0"/>
              <a:t>FROM </a:t>
            </a:r>
            <a:r>
              <a:rPr lang="en-US" sz="1600" b="1" dirty="0"/>
              <a:t>PLATINUM</a:t>
            </a:r>
          </a:p>
          <a:p>
            <a:r>
              <a:rPr lang="en-US" sz="1600" b="1" dirty="0"/>
              <a:t>PER </a:t>
            </a:r>
            <a:r>
              <a:rPr lang="en-US" sz="1600" b="1" dirty="0" smtClean="0"/>
              <a:t>DAY </a:t>
            </a:r>
            <a:r>
              <a:rPr lang="en-US" sz="1600" b="1" dirty="0"/>
              <a:t>347 </a:t>
            </a:r>
            <a:r>
              <a:rPr lang="it-IT" sz="1600" b="1" dirty="0"/>
              <a:t>$</a:t>
            </a:r>
            <a:endParaRPr lang="en-US" sz="1600" b="1" dirty="0"/>
          </a:p>
          <a:p>
            <a:r>
              <a:rPr lang="en-US" sz="1600" b="1" dirty="0"/>
              <a:t>PER </a:t>
            </a:r>
            <a:r>
              <a:rPr lang="en-US" sz="1600" b="1" dirty="0" smtClean="0"/>
              <a:t>MONTH </a:t>
            </a:r>
            <a:r>
              <a:rPr lang="en-US" sz="1600" b="1" dirty="0"/>
              <a:t>10.441 </a:t>
            </a:r>
            <a:r>
              <a:rPr lang="it-IT" sz="1600" b="1" dirty="0"/>
              <a:t>$</a:t>
            </a:r>
            <a:endParaRPr lang="en-US" sz="1600" b="1" dirty="0"/>
          </a:p>
        </p:txBody>
      </p:sp>
    </p:spTree>
    <p:extLst>
      <p:ext uri="{BB962C8B-B14F-4D97-AF65-F5344CB8AC3E}">
        <p14:creationId xmlns:p14="http://schemas.microsoft.com/office/powerpoint/2010/main" val="41594245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1" y="0"/>
            <a:ext cx="9219112" cy="6741476"/>
          </a:xfrm>
          <a:prstGeom prst="rect">
            <a:avLst/>
          </a:prstGeom>
        </p:spPr>
      </p:pic>
      <p:sp>
        <p:nvSpPr>
          <p:cNvPr id="10" name="Rectangle 9"/>
          <p:cNvSpPr/>
          <p:nvPr/>
        </p:nvSpPr>
        <p:spPr>
          <a:xfrm>
            <a:off x="418867" y="3795932"/>
            <a:ext cx="8660945" cy="2913616"/>
          </a:xfrm>
          <a:prstGeom prst="rect">
            <a:avLst/>
          </a:prstGeom>
        </p:spPr>
        <p:txBody>
          <a:bodyPr wrap="square">
            <a:spAutoFit/>
          </a:bodyPr>
          <a:lstStyle/>
          <a:p>
            <a:pPr rtl="1"/>
            <a:r>
              <a:rPr lang="it-IT" sz="2500" baseline="30000" dirty="0" err="1"/>
              <a:t>Max</a:t>
            </a:r>
            <a:r>
              <a:rPr lang="it-IT" sz="2500" baseline="30000" dirty="0"/>
              <a:t> </a:t>
            </a:r>
            <a:r>
              <a:rPr lang="it-IT" sz="2500" baseline="30000" dirty="0" err="1"/>
              <a:t>Income</a:t>
            </a:r>
            <a:r>
              <a:rPr lang="it-IT" sz="2500" baseline="30000" dirty="0"/>
              <a:t> </a:t>
            </a:r>
            <a:r>
              <a:rPr lang="it-IT" sz="2500" baseline="30000" dirty="0" err="1"/>
              <a:t>PerDay</a:t>
            </a:r>
            <a:r>
              <a:rPr lang="it-IT" sz="2500" baseline="30000" dirty="0"/>
              <a:t>:</a:t>
            </a:r>
          </a:p>
          <a:p>
            <a:pPr rtl="1"/>
            <a:r>
              <a:rPr lang="en-US" sz="2500" baseline="30000" dirty="0"/>
              <a:t>90 $ + 108 $ = 198 $</a:t>
            </a:r>
          </a:p>
          <a:p>
            <a:pPr rtl="1"/>
            <a:endParaRPr lang="en-US" sz="2500" baseline="30000" dirty="0"/>
          </a:p>
          <a:p>
            <a:pPr rtl="1"/>
            <a:r>
              <a:rPr lang="en-US" sz="2500" baseline="30000" dirty="0"/>
              <a:t>Max Income </a:t>
            </a:r>
            <a:r>
              <a:rPr lang="en-US" sz="2500" baseline="30000" dirty="0" err="1"/>
              <a:t>PerMonth</a:t>
            </a:r>
            <a:r>
              <a:rPr lang="en-US" sz="2500" baseline="30000" dirty="0"/>
              <a:t>:</a:t>
            </a:r>
          </a:p>
          <a:p>
            <a:pPr rtl="1"/>
            <a:r>
              <a:rPr lang="fr-FR" sz="2500" baseline="30000" dirty="0"/>
              <a:t>198 $ x 30 $ = 5940 $</a:t>
            </a:r>
          </a:p>
          <a:p>
            <a:pPr rtl="1"/>
            <a:endParaRPr lang="en-US" sz="2500" baseline="30000" dirty="0"/>
          </a:p>
          <a:p>
            <a:pPr rtl="1"/>
            <a:r>
              <a:rPr lang="tr-TR" sz="2500" baseline="30000" dirty="0"/>
              <a:t>Bonus </a:t>
            </a:r>
            <a:r>
              <a:rPr lang="tr-TR" sz="2500" baseline="30000" dirty="0" err="1"/>
              <a:t>Pairing</a:t>
            </a:r>
            <a:r>
              <a:rPr lang="tr-TR" sz="2500" baseline="30000" dirty="0"/>
              <a:t> Silver:</a:t>
            </a:r>
          </a:p>
          <a:p>
            <a:pPr rtl="1"/>
            <a:r>
              <a:rPr lang="en-US" sz="2500" baseline="30000" dirty="0"/>
              <a:t>If your membership is SILVER then the formula will be :: 4 x 22,5 $+24 x 4,5 $=198 $</a:t>
            </a:r>
          </a:p>
          <a:p>
            <a:pPr rtl="1"/>
            <a:r>
              <a:rPr lang="en-US" sz="2500" baseline="30000" dirty="0"/>
              <a:t> *Max </a:t>
            </a:r>
            <a:r>
              <a:rPr lang="en-US" sz="2500" baseline="30000" dirty="0" err="1"/>
              <a:t>Perday</a:t>
            </a:r>
            <a:r>
              <a:rPr lang="en-US" sz="2500" baseline="30000" dirty="0"/>
              <a:t> for Silver = 28 Pair (4Pair x 22,5$ + 24 Pair x 4,5 $)</a:t>
            </a:r>
          </a:p>
          <a:p>
            <a:pPr rtl="1"/>
            <a:endParaRPr lang="en-US" sz="2500" baseline="30000" dirty="0"/>
          </a:p>
          <a:p>
            <a:pPr rtl="1"/>
            <a:endParaRPr lang="en-US" sz="2500" baseline="30000" dirty="0"/>
          </a:p>
        </p:txBody>
      </p:sp>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8" name="Picture 7"/>
          <p:cNvPicPr>
            <a:picLocks noChangeAspect="1"/>
          </p:cNvPicPr>
          <p:nvPr/>
        </p:nvPicPr>
        <p:blipFill>
          <a:blip r:embed="rId4"/>
          <a:stretch>
            <a:fillRect/>
          </a:stretch>
        </p:blipFill>
        <p:spPr>
          <a:xfrm>
            <a:off x="2429377" y="287302"/>
            <a:ext cx="4448045" cy="4512277"/>
          </a:xfrm>
          <a:prstGeom prst="rect">
            <a:avLst/>
          </a:prstGeom>
        </p:spPr>
      </p:pic>
      <p:sp>
        <p:nvSpPr>
          <p:cNvPr id="9" name="Rectangle 8"/>
          <p:cNvSpPr/>
          <p:nvPr/>
        </p:nvSpPr>
        <p:spPr>
          <a:xfrm>
            <a:off x="3812830" y="4400270"/>
            <a:ext cx="1213502" cy="605294"/>
          </a:xfrm>
          <a:prstGeom prst="rect">
            <a:avLst/>
          </a:prstGeom>
        </p:spPr>
        <p:txBody>
          <a:bodyPr wrap="square">
            <a:spAutoFit/>
          </a:bodyPr>
          <a:lstStyle/>
          <a:p>
            <a:pPr rtl="1"/>
            <a:r>
              <a:rPr lang="nl-NL" sz="2500" b="1" baseline="30000" dirty="0" err="1"/>
              <a:t>Left</a:t>
            </a:r>
            <a:r>
              <a:rPr lang="nl-NL" sz="2500" b="1" baseline="30000" dirty="0"/>
              <a:t> Team</a:t>
            </a:r>
          </a:p>
          <a:p>
            <a:pPr rtl="1"/>
            <a:r>
              <a:rPr lang="en-US" sz="2500" b="1" baseline="30000" dirty="0"/>
              <a:t>30 Box</a:t>
            </a:r>
          </a:p>
        </p:txBody>
      </p:sp>
      <p:sp>
        <p:nvSpPr>
          <p:cNvPr id="11" name="Rectangle 10"/>
          <p:cNvSpPr/>
          <p:nvPr/>
        </p:nvSpPr>
        <p:spPr>
          <a:xfrm>
            <a:off x="5123461" y="4409075"/>
            <a:ext cx="1321591" cy="605294"/>
          </a:xfrm>
          <a:prstGeom prst="rect">
            <a:avLst/>
          </a:prstGeom>
        </p:spPr>
        <p:txBody>
          <a:bodyPr wrap="square">
            <a:spAutoFit/>
          </a:bodyPr>
          <a:lstStyle/>
          <a:p>
            <a:pPr rtl="1"/>
            <a:r>
              <a:rPr lang="en-US" sz="2500" b="1" baseline="30000" dirty="0"/>
              <a:t>Right Team</a:t>
            </a:r>
          </a:p>
          <a:p>
            <a:pPr rtl="1"/>
            <a:r>
              <a:rPr lang="en-US" sz="2500" b="1" baseline="30000" dirty="0"/>
              <a:t>30 Box</a:t>
            </a:r>
          </a:p>
        </p:txBody>
      </p:sp>
    </p:spTree>
    <p:extLst>
      <p:ext uri="{BB962C8B-B14F-4D97-AF65-F5344CB8AC3E}">
        <p14:creationId xmlns:p14="http://schemas.microsoft.com/office/powerpoint/2010/main" val="4291549722"/>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612" y="0"/>
            <a:ext cx="9219112" cy="6741476"/>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8" name="Picture 7"/>
          <p:cNvPicPr>
            <a:picLocks noChangeAspect="1"/>
          </p:cNvPicPr>
          <p:nvPr/>
        </p:nvPicPr>
        <p:blipFill>
          <a:blip r:embed="rId4"/>
          <a:stretch>
            <a:fillRect/>
          </a:stretch>
        </p:blipFill>
        <p:spPr>
          <a:xfrm>
            <a:off x="2624356" y="432319"/>
            <a:ext cx="4002712" cy="4075755"/>
          </a:xfrm>
          <a:prstGeom prst="rect">
            <a:avLst/>
          </a:prstGeom>
        </p:spPr>
      </p:pic>
      <p:sp>
        <p:nvSpPr>
          <p:cNvPr id="12" name="Rectangle 11"/>
          <p:cNvSpPr/>
          <p:nvPr/>
        </p:nvSpPr>
        <p:spPr>
          <a:xfrm>
            <a:off x="337794" y="3533501"/>
            <a:ext cx="8390726" cy="3170096"/>
          </a:xfrm>
          <a:prstGeom prst="rect">
            <a:avLst/>
          </a:prstGeom>
        </p:spPr>
        <p:txBody>
          <a:bodyPr wrap="square">
            <a:spAutoFit/>
          </a:bodyPr>
          <a:lstStyle/>
          <a:p>
            <a:pPr rtl="1"/>
            <a:r>
              <a:rPr lang="it-IT" sz="2500" baseline="30000" dirty="0" err="1"/>
              <a:t>Max</a:t>
            </a:r>
            <a:r>
              <a:rPr lang="it-IT" sz="2500" baseline="30000" dirty="0"/>
              <a:t> </a:t>
            </a:r>
            <a:r>
              <a:rPr lang="it-IT" sz="2500" baseline="30000" dirty="0" err="1"/>
              <a:t>Income</a:t>
            </a:r>
            <a:r>
              <a:rPr lang="it-IT" sz="2500" baseline="30000" dirty="0"/>
              <a:t> </a:t>
            </a:r>
            <a:r>
              <a:rPr lang="it-IT" sz="2500" baseline="30000" dirty="0" err="1"/>
              <a:t>PerDay</a:t>
            </a:r>
            <a:r>
              <a:rPr lang="it-IT" sz="2500" baseline="30000" dirty="0"/>
              <a:t>:</a:t>
            </a:r>
          </a:p>
          <a:p>
            <a:pPr rtl="1"/>
            <a:r>
              <a:rPr lang="en-US" sz="2500" baseline="30000" dirty="0"/>
              <a:t>180 $ + 1080 $ = 1260 $</a:t>
            </a:r>
          </a:p>
          <a:p>
            <a:pPr rtl="1"/>
            <a:endParaRPr lang="en-US" sz="2500" baseline="30000" dirty="0"/>
          </a:p>
          <a:p>
            <a:pPr rtl="1"/>
            <a:r>
              <a:rPr lang="en-US" sz="2500" baseline="30000" dirty="0"/>
              <a:t>Max Income </a:t>
            </a:r>
            <a:r>
              <a:rPr lang="en-US" sz="2500" baseline="30000" dirty="0" err="1"/>
              <a:t>PerMonth</a:t>
            </a:r>
            <a:r>
              <a:rPr lang="en-US" sz="2500" baseline="30000" dirty="0"/>
              <a:t>:</a:t>
            </a:r>
          </a:p>
          <a:p>
            <a:pPr rtl="1"/>
            <a:r>
              <a:rPr lang="en-US" sz="2500" baseline="30000" dirty="0"/>
              <a:t>1260 $ + 30 $ = 37800 $</a:t>
            </a:r>
          </a:p>
          <a:p>
            <a:pPr rtl="1"/>
            <a:endParaRPr lang="en-US" sz="2500" baseline="30000" dirty="0"/>
          </a:p>
          <a:p>
            <a:pPr rtl="1"/>
            <a:r>
              <a:rPr lang="tr-TR" sz="2500" baseline="30000" dirty="0"/>
              <a:t>Bonus </a:t>
            </a:r>
            <a:r>
              <a:rPr lang="tr-TR" sz="2500" baseline="30000" dirty="0" err="1"/>
              <a:t>Pairing</a:t>
            </a:r>
            <a:r>
              <a:rPr lang="tr-TR" sz="2500" baseline="30000" dirty="0"/>
              <a:t> GOLD:</a:t>
            </a:r>
          </a:p>
          <a:p>
            <a:pPr rtl="1"/>
            <a:r>
              <a:rPr lang="en-US" sz="2500" baseline="30000" dirty="0"/>
              <a:t>If your membership is GOLD then the formula will be </a:t>
            </a:r>
            <a:r>
              <a:rPr lang="en-US" sz="2500" baseline="30000" dirty="0" smtClean="0"/>
              <a:t>: </a:t>
            </a:r>
            <a:r>
              <a:rPr lang="en-US" sz="2500" baseline="30000" dirty="0"/>
              <a:t>8 x 22,5 $+22 x 5,4 $=299 $</a:t>
            </a:r>
          </a:p>
          <a:p>
            <a:pPr rtl="1"/>
            <a:endParaRPr lang="en-US" sz="2500" baseline="30000" dirty="0"/>
          </a:p>
          <a:p>
            <a:pPr rtl="1"/>
            <a:r>
              <a:rPr lang="en-US" sz="2500" baseline="30000" dirty="0"/>
              <a:t> *Max </a:t>
            </a:r>
            <a:r>
              <a:rPr lang="en-US" sz="2500" baseline="30000" dirty="0" err="1"/>
              <a:t>Perday</a:t>
            </a:r>
            <a:r>
              <a:rPr lang="en-US" sz="2500" baseline="30000" dirty="0"/>
              <a:t> for Gold = 208 Pair (8Pairs x 22,5$ + 22Pairs x 5,4$)</a:t>
            </a:r>
          </a:p>
          <a:p>
            <a:pPr rtl="1"/>
            <a:endParaRPr lang="en-US" sz="2500" baseline="30000" dirty="0"/>
          </a:p>
          <a:p>
            <a:pPr rtl="1"/>
            <a:endParaRPr lang="en-US" sz="2500" baseline="30000" dirty="0"/>
          </a:p>
        </p:txBody>
      </p:sp>
      <p:sp>
        <p:nvSpPr>
          <p:cNvPr id="13" name="Rectangle 12"/>
          <p:cNvSpPr/>
          <p:nvPr/>
        </p:nvSpPr>
        <p:spPr>
          <a:xfrm>
            <a:off x="3810295" y="4100228"/>
            <a:ext cx="1387165" cy="605294"/>
          </a:xfrm>
          <a:prstGeom prst="rect">
            <a:avLst/>
          </a:prstGeom>
        </p:spPr>
        <p:txBody>
          <a:bodyPr wrap="square">
            <a:spAutoFit/>
          </a:bodyPr>
          <a:lstStyle/>
          <a:p>
            <a:pPr rtl="1"/>
            <a:r>
              <a:rPr lang="nl-NL" sz="2500" b="1" baseline="30000" dirty="0" err="1"/>
              <a:t>Left</a:t>
            </a:r>
            <a:r>
              <a:rPr lang="nl-NL" sz="2500" b="1" baseline="30000" dirty="0"/>
              <a:t> Team</a:t>
            </a:r>
          </a:p>
          <a:p>
            <a:pPr rtl="1"/>
            <a:r>
              <a:rPr lang="en-US" sz="2500" b="1" baseline="30000" dirty="0"/>
              <a:t>30 Box</a:t>
            </a:r>
          </a:p>
        </p:txBody>
      </p:sp>
      <p:sp>
        <p:nvSpPr>
          <p:cNvPr id="14" name="Rectangle 13"/>
          <p:cNvSpPr/>
          <p:nvPr/>
        </p:nvSpPr>
        <p:spPr>
          <a:xfrm>
            <a:off x="4983262" y="4100228"/>
            <a:ext cx="1224906" cy="605294"/>
          </a:xfrm>
          <a:prstGeom prst="rect">
            <a:avLst/>
          </a:prstGeom>
        </p:spPr>
        <p:txBody>
          <a:bodyPr wrap="square">
            <a:spAutoFit/>
          </a:bodyPr>
          <a:lstStyle/>
          <a:p>
            <a:pPr rtl="1"/>
            <a:r>
              <a:rPr lang="en-US" sz="2500" b="1" baseline="30000" dirty="0"/>
              <a:t>Right Team</a:t>
            </a:r>
          </a:p>
          <a:p>
            <a:pPr rtl="1"/>
            <a:r>
              <a:rPr lang="en-US" sz="2500" b="1" baseline="30000" dirty="0"/>
              <a:t>30 Box</a:t>
            </a:r>
          </a:p>
        </p:txBody>
      </p:sp>
    </p:spTree>
    <p:extLst>
      <p:ext uri="{BB962C8B-B14F-4D97-AF65-F5344CB8AC3E}">
        <p14:creationId xmlns:p14="http://schemas.microsoft.com/office/powerpoint/2010/main" val="3037417840"/>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71887" cy="6727967"/>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10" name="Picture 9"/>
          <p:cNvPicPr>
            <a:picLocks noChangeAspect="1"/>
          </p:cNvPicPr>
          <p:nvPr/>
        </p:nvPicPr>
        <p:blipFill>
          <a:blip r:embed="rId4"/>
          <a:stretch>
            <a:fillRect/>
          </a:stretch>
        </p:blipFill>
        <p:spPr>
          <a:xfrm>
            <a:off x="3060326" y="517786"/>
            <a:ext cx="3911678" cy="4022255"/>
          </a:xfrm>
          <a:prstGeom prst="rect">
            <a:avLst/>
          </a:prstGeom>
        </p:spPr>
      </p:pic>
      <p:sp>
        <p:nvSpPr>
          <p:cNvPr id="11" name="Rectangle 10"/>
          <p:cNvSpPr/>
          <p:nvPr/>
        </p:nvSpPr>
        <p:spPr>
          <a:xfrm>
            <a:off x="463370" y="3901674"/>
            <a:ext cx="8496285" cy="2400656"/>
          </a:xfrm>
          <a:prstGeom prst="rect">
            <a:avLst/>
          </a:prstGeom>
        </p:spPr>
        <p:txBody>
          <a:bodyPr wrap="square">
            <a:spAutoFit/>
          </a:bodyPr>
          <a:lstStyle/>
          <a:p>
            <a:pPr rtl="1"/>
            <a:endParaRPr lang="en-US" sz="2450" baseline="30000" dirty="0"/>
          </a:p>
          <a:p>
            <a:pPr rtl="1"/>
            <a:r>
              <a:rPr lang="en-US" sz="2450" baseline="30000" dirty="0"/>
              <a:t>Max Income </a:t>
            </a:r>
            <a:r>
              <a:rPr lang="en-US" sz="2450" baseline="30000" dirty="0" err="1"/>
              <a:t>PerMonth</a:t>
            </a:r>
            <a:r>
              <a:rPr lang="en-US" sz="2450" baseline="30000" dirty="0"/>
              <a:t>:</a:t>
            </a:r>
          </a:p>
          <a:p>
            <a:pPr rtl="1"/>
            <a:r>
              <a:rPr lang="en-US" sz="2450" baseline="30000" dirty="0"/>
              <a:t>UNLIMITED</a:t>
            </a:r>
          </a:p>
          <a:p>
            <a:pPr rtl="1"/>
            <a:endParaRPr lang="en-US" sz="2450" baseline="30000" dirty="0"/>
          </a:p>
          <a:p>
            <a:pPr rtl="1"/>
            <a:r>
              <a:rPr lang="tr-TR" sz="2450" baseline="30000" dirty="0"/>
              <a:t>Bonus </a:t>
            </a:r>
            <a:r>
              <a:rPr lang="tr-TR" sz="2450" baseline="30000" dirty="0" err="1"/>
              <a:t>Pairing</a:t>
            </a:r>
            <a:r>
              <a:rPr lang="tr-TR" sz="2450" baseline="30000" dirty="0"/>
              <a:t> PLATINUM:</a:t>
            </a:r>
          </a:p>
          <a:p>
            <a:pPr rtl="1"/>
            <a:r>
              <a:rPr lang="en-US" sz="2450" baseline="30000" dirty="0"/>
              <a:t>If your membership is PLATINUM then the formula will </a:t>
            </a:r>
            <a:r>
              <a:rPr lang="en-US" sz="2450" baseline="30000" dirty="0" smtClean="0"/>
              <a:t>be</a:t>
            </a:r>
            <a:r>
              <a:rPr lang="en-US" sz="2450" baseline="30000" dirty="0"/>
              <a:t> </a:t>
            </a:r>
            <a:r>
              <a:rPr lang="en-US" sz="2450" baseline="30000" dirty="0" smtClean="0"/>
              <a:t>: </a:t>
            </a:r>
            <a:r>
              <a:rPr lang="en-US" sz="2450" baseline="30000" dirty="0"/>
              <a:t>16 x 22,5 $+14x 8,1 $=473 $</a:t>
            </a:r>
          </a:p>
          <a:p>
            <a:pPr rtl="1"/>
            <a:r>
              <a:rPr lang="en-US" sz="2450" baseline="30000" dirty="0"/>
              <a:t> </a:t>
            </a:r>
          </a:p>
          <a:p>
            <a:pPr rtl="1"/>
            <a:r>
              <a:rPr lang="en-US" sz="2450" baseline="30000" dirty="0"/>
              <a:t> *Max </a:t>
            </a:r>
            <a:r>
              <a:rPr lang="en-US" sz="2450" baseline="30000" dirty="0" err="1"/>
              <a:t>Perday</a:t>
            </a:r>
            <a:r>
              <a:rPr lang="en-US" sz="2450" baseline="30000" dirty="0"/>
              <a:t> for Platinum = </a:t>
            </a:r>
            <a:r>
              <a:rPr lang="en-US" sz="2450" baseline="30000" dirty="0" err="1"/>
              <a:t>Unilimited</a:t>
            </a:r>
            <a:endParaRPr lang="en-US" sz="2450" baseline="30000" dirty="0"/>
          </a:p>
          <a:p>
            <a:pPr rtl="1"/>
            <a:endParaRPr lang="en-US" sz="2450" baseline="30000" dirty="0"/>
          </a:p>
        </p:txBody>
      </p:sp>
      <p:sp>
        <p:nvSpPr>
          <p:cNvPr id="14" name="Rectangle 13"/>
          <p:cNvSpPr/>
          <p:nvPr/>
        </p:nvSpPr>
        <p:spPr>
          <a:xfrm>
            <a:off x="4161600" y="4126516"/>
            <a:ext cx="1515933" cy="605294"/>
          </a:xfrm>
          <a:prstGeom prst="rect">
            <a:avLst/>
          </a:prstGeom>
        </p:spPr>
        <p:txBody>
          <a:bodyPr wrap="square">
            <a:spAutoFit/>
          </a:bodyPr>
          <a:lstStyle/>
          <a:p>
            <a:pPr rtl="1"/>
            <a:r>
              <a:rPr lang="nl-NL" sz="2500" b="1" baseline="30000" dirty="0" err="1"/>
              <a:t>Left</a:t>
            </a:r>
            <a:r>
              <a:rPr lang="nl-NL" sz="2500" b="1" baseline="30000" dirty="0"/>
              <a:t> Team</a:t>
            </a:r>
          </a:p>
          <a:p>
            <a:pPr rtl="1"/>
            <a:r>
              <a:rPr lang="en-US" sz="2500" b="1" baseline="30000" dirty="0"/>
              <a:t>30 Box</a:t>
            </a:r>
          </a:p>
        </p:txBody>
      </p:sp>
      <p:sp>
        <p:nvSpPr>
          <p:cNvPr id="15" name="Rectangle 14"/>
          <p:cNvSpPr/>
          <p:nvPr/>
        </p:nvSpPr>
        <p:spPr>
          <a:xfrm>
            <a:off x="5411130" y="4140026"/>
            <a:ext cx="1668969" cy="605294"/>
          </a:xfrm>
          <a:prstGeom prst="rect">
            <a:avLst/>
          </a:prstGeom>
        </p:spPr>
        <p:txBody>
          <a:bodyPr wrap="square">
            <a:spAutoFit/>
          </a:bodyPr>
          <a:lstStyle/>
          <a:p>
            <a:pPr rtl="1"/>
            <a:r>
              <a:rPr lang="en-US" sz="2500" b="1" baseline="30000" dirty="0"/>
              <a:t>Right Team</a:t>
            </a:r>
          </a:p>
          <a:p>
            <a:pPr rtl="1"/>
            <a:r>
              <a:rPr lang="en-US" sz="2500" b="1" baseline="30000" dirty="0"/>
              <a:t>30 Box</a:t>
            </a:r>
          </a:p>
        </p:txBody>
      </p:sp>
    </p:spTree>
    <p:extLst>
      <p:ext uri="{BB962C8B-B14F-4D97-AF65-F5344CB8AC3E}">
        <p14:creationId xmlns:p14="http://schemas.microsoft.com/office/powerpoint/2010/main" val="1755747673"/>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9168500" cy="6714457"/>
          </a:xfrm>
          <a:prstGeom prst="rect">
            <a:avLst/>
          </a:prstGeom>
        </p:spPr>
      </p:pic>
      <p:sp>
        <p:nvSpPr>
          <p:cNvPr id="24" name="Rectangle 23"/>
          <p:cNvSpPr/>
          <p:nvPr/>
        </p:nvSpPr>
        <p:spPr>
          <a:xfrm>
            <a:off x="648554" y="4109420"/>
            <a:ext cx="8333302" cy="2308324"/>
          </a:xfrm>
          <a:prstGeom prst="rect">
            <a:avLst/>
          </a:prstGeom>
        </p:spPr>
        <p:txBody>
          <a:bodyPr wrap="square">
            <a:spAutoFit/>
          </a:bodyPr>
          <a:lstStyle/>
          <a:p>
            <a:pPr rtl="1"/>
            <a:endParaRPr lang="en-US" sz="2700" b="1" baseline="30000" dirty="0"/>
          </a:p>
          <a:p>
            <a:pPr rtl="1"/>
            <a:r>
              <a:rPr lang="de-DE" sz="2700" b="1" baseline="30000" dirty="0" smtClean="0"/>
              <a:t>Bonus Pass UP</a:t>
            </a:r>
            <a:endParaRPr lang="de-DE" sz="2700" b="1" baseline="30000" dirty="0"/>
          </a:p>
          <a:p>
            <a:pPr rtl="1"/>
            <a:r>
              <a:rPr lang="en-US" sz="2700" baseline="30000" dirty="0"/>
              <a:t>If your membership is SILVER and you recruit PLATINUM then you only get SPONSORSHIP BONUS $100 and the rest of the bonus will be passed up to PLATINUM</a:t>
            </a:r>
          </a:p>
          <a:p>
            <a:pPr rtl="1"/>
            <a:r>
              <a:rPr lang="en-US" sz="2700" baseline="30000" dirty="0"/>
              <a:t>  </a:t>
            </a:r>
          </a:p>
          <a:p>
            <a:pPr rtl="1"/>
            <a:r>
              <a:rPr lang="en-US" sz="2700" baseline="30000" dirty="0"/>
              <a:t>       If sponsor has less BV then sponsor will not get the pass up bonus</a:t>
            </a:r>
          </a:p>
          <a:p>
            <a:pPr rtl="1"/>
            <a:endParaRPr lang="en-US" sz="2700" baseline="30000" dirty="0"/>
          </a:p>
          <a:p>
            <a:pPr rtl="1"/>
            <a:endParaRPr lang="en-US" sz="2700" baseline="30000" dirty="0"/>
          </a:p>
        </p:txBody>
      </p:sp>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8" name="Picture 7"/>
          <p:cNvPicPr>
            <a:picLocks noChangeAspect="1"/>
          </p:cNvPicPr>
          <p:nvPr/>
        </p:nvPicPr>
        <p:blipFill>
          <a:blip r:embed="rId4"/>
          <a:stretch>
            <a:fillRect/>
          </a:stretch>
        </p:blipFill>
        <p:spPr>
          <a:xfrm>
            <a:off x="2826162" y="1150407"/>
            <a:ext cx="3670300" cy="3098800"/>
          </a:xfrm>
          <a:prstGeom prst="rect">
            <a:avLst/>
          </a:prstGeom>
        </p:spPr>
      </p:pic>
      <p:sp>
        <p:nvSpPr>
          <p:cNvPr id="9" name="Rectangle 8"/>
          <p:cNvSpPr/>
          <p:nvPr/>
        </p:nvSpPr>
        <p:spPr>
          <a:xfrm>
            <a:off x="1918643" y="3233200"/>
            <a:ext cx="1419809" cy="605294"/>
          </a:xfrm>
          <a:prstGeom prst="rect">
            <a:avLst/>
          </a:prstGeom>
        </p:spPr>
        <p:txBody>
          <a:bodyPr wrap="square">
            <a:spAutoFit/>
          </a:bodyPr>
          <a:lstStyle/>
          <a:p>
            <a:pPr algn="r" rtl="1"/>
            <a:r>
              <a:rPr lang="en-US" sz="2500" baseline="30000" dirty="0"/>
              <a:t>Member</a:t>
            </a:r>
          </a:p>
          <a:p>
            <a:pPr algn="r" rtl="1"/>
            <a:r>
              <a:rPr lang="en-US" sz="2500" baseline="30000" dirty="0"/>
              <a:t>Join by You</a:t>
            </a:r>
            <a:endParaRPr lang="en-US" sz="2500" dirty="0"/>
          </a:p>
        </p:txBody>
      </p:sp>
      <p:sp>
        <p:nvSpPr>
          <p:cNvPr id="10" name="Rectangle 9"/>
          <p:cNvSpPr/>
          <p:nvPr/>
        </p:nvSpPr>
        <p:spPr>
          <a:xfrm>
            <a:off x="3646268" y="2851817"/>
            <a:ext cx="506414" cy="348813"/>
          </a:xfrm>
          <a:prstGeom prst="rect">
            <a:avLst/>
          </a:prstGeom>
        </p:spPr>
        <p:txBody>
          <a:bodyPr wrap="none">
            <a:spAutoFit/>
          </a:bodyPr>
          <a:lstStyle/>
          <a:p>
            <a:pPr rtl="1"/>
            <a:r>
              <a:rPr lang="en-US" sz="2500" baseline="30000" dirty="0"/>
              <a:t>you</a:t>
            </a:r>
          </a:p>
        </p:txBody>
      </p:sp>
      <p:sp>
        <p:nvSpPr>
          <p:cNvPr id="11" name="Rectangle 10"/>
          <p:cNvSpPr/>
          <p:nvPr/>
        </p:nvSpPr>
        <p:spPr>
          <a:xfrm>
            <a:off x="3770821" y="2287708"/>
            <a:ext cx="993158" cy="348813"/>
          </a:xfrm>
          <a:prstGeom prst="rect">
            <a:avLst/>
          </a:prstGeom>
        </p:spPr>
        <p:txBody>
          <a:bodyPr wrap="none">
            <a:spAutoFit/>
          </a:bodyPr>
          <a:lstStyle/>
          <a:p>
            <a:pPr rtl="1"/>
            <a:r>
              <a:rPr lang="en-US" sz="2500" baseline="30000" dirty="0"/>
              <a:t>Sponsor I</a:t>
            </a:r>
          </a:p>
        </p:txBody>
      </p:sp>
      <p:sp>
        <p:nvSpPr>
          <p:cNvPr id="12" name="Rectangle 11"/>
          <p:cNvSpPr/>
          <p:nvPr/>
        </p:nvSpPr>
        <p:spPr>
          <a:xfrm>
            <a:off x="4332437" y="1723690"/>
            <a:ext cx="1047009" cy="348813"/>
          </a:xfrm>
          <a:prstGeom prst="rect">
            <a:avLst/>
          </a:prstGeom>
        </p:spPr>
        <p:txBody>
          <a:bodyPr wrap="none">
            <a:spAutoFit/>
          </a:bodyPr>
          <a:lstStyle/>
          <a:p>
            <a:pPr rtl="1"/>
            <a:r>
              <a:rPr lang="en-US" sz="2500" baseline="30000" dirty="0"/>
              <a:t>Sponsor II</a:t>
            </a:r>
          </a:p>
        </p:txBody>
      </p:sp>
      <p:sp>
        <p:nvSpPr>
          <p:cNvPr id="13" name="Rectangle 12"/>
          <p:cNvSpPr/>
          <p:nvPr/>
        </p:nvSpPr>
        <p:spPr>
          <a:xfrm>
            <a:off x="5202173" y="908006"/>
            <a:ext cx="1100860" cy="348813"/>
          </a:xfrm>
          <a:prstGeom prst="rect">
            <a:avLst/>
          </a:prstGeom>
        </p:spPr>
        <p:txBody>
          <a:bodyPr wrap="none">
            <a:spAutoFit/>
          </a:bodyPr>
          <a:lstStyle/>
          <a:p>
            <a:pPr rtl="1"/>
            <a:r>
              <a:rPr lang="en-US" sz="2500" baseline="30000" dirty="0"/>
              <a:t>Sponsor III</a:t>
            </a:r>
          </a:p>
        </p:txBody>
      </p:sp>
      <p:sp>
        <p:nvSpPr>
          <p:cNvPr id="18" name="Rectangle 17"/>
          <p:cNvSpPr/>
          <p:nvPr/>
        </p:nvSpPr>
        <p:spPr>
          <a:xfrm>
            <a:off x="4095684" y="3941212"/>
            <a:ext cx="627766" cy="328295"/>
          </a:xfrm>
          <a:prstGeom prst="rect">
            <a:avLst/>
          </a:prstGeom>
        </p:spPr>
        <p:txBody>
          <a:bodyPr wrap="none">
            <a:spAutoFit/>
          </a:bodyPr>
          <a:lstStyle/>
          <a:p>
            <a:pPr rtl="1"/>
            <a:r>
              <a:rPr lang="en-US" sz="2300" baseline="30000" dirty="0">
                <a:solidFill>
                  <a:srgbClr val="FF0000"/>
                </a:solidFill>
              </a:rPr>
              <a:t>100 $</a:t>
            </a:r>
          </a:p>
        </p:txBody>
      </p:sp>
      <p:sp>
        <p:nvSpPr>
          <p:cNvPr id="19" name="Rectangle 18"/>
          <p:cNvSpPr/>
          <p:nvPr/>
        </p:nvSpPr>
        <p:spPr>
          <a:xfrm>
            <a:off x="3557794" y="3961157"/>
            <a:ext cx="627766" cy="328295"/>
          </a:xfrm>
          <a:prstGeom prst="rect">
            <a:avLst/>
          </a:prstGeom>
        </p:spPr>
        <p:txBody>
          <a:bodyPr wrap="none">
            <a:spAutoFit/>
          </a:bodyPr>
          <a:lstStyle/>
          <a:p>
            <a:pPr rtl="1"/>
            <a:r>
              <a:rPr lang="en-US" sz="2300" baseline="30000" dirty="0"/>
              <a:t>100 $</a:t>
            </a:r>
          </a:p>
        </p:txBody>
      </p:sp>
      <p:pic>
        <p:nvPicPr>
          <p:cNvPr id="22" name="Picture 21"/>
          <p:cNvPicPr>
            <a:picLocks noChangeAspect="1"/>
          </p:cNvPicPr>
          <p:nvPr/>
        </p:nvPicPr>
        <p:blipFill>
          <a:blip r:embed="rId5"/>
          <a:stretch>
            <a:fillRect/>
          </a:stretch>
        </p:blipFill>
        <p:spPr>
          <a:xfrm>
            <a:off x="4229040" y="4001992"/>
            <a:ext cx="304800" cy="38100"/>
          </a:xfrm>
          <a:prstGeom prst="rect">
            <a:avLst/>
          </a:prstGeom>
        </p:spPr>
      </p:pic>
      <p:sp>
        <p:nvSpPr>
          <p:cNvPr id="25" name="Rectangle 24"/>
          <p:cNvSpPr/>
          <p:nvPr/>
        </p:nvSpPr>
        <p:spPr>
          <a:xfrm>
            <a:off x="5609026" y="3907117"/>
            <a:ext cx="627766" cy="328295"/>
          </a:xfrm>
          <a:prstGeom prst="rect">
            <a:avLst/>
          </a:prstGeom>
        </p:spPr>
        <p:txBody>
          <a:bodyPr wrap="none">
            <a:spAutoFit/>
          </a:bodyPr>
          <a:lstStyle/>
          <a:p>
            <a:pPr rtl="1"/>
            <a:r>
              <a:rPr lang="en-US" sz="2300" baseline="30000" dirty="0"/>
              <a:t>100 $</a:t>
            </a:r>
          </a:p>
        </p:txBody>
      </p:sp>
      <p:sp>
        <p:nvSpPr>
          <p:cNvPr id="28" name="Rectangle 27"/>
          <p:cNvSpPr/>
          <p:nvPr/>
        </p:nvSpPr>
        <p:spPr>
          <a:xfrm>
            <a:off x="4825066" y="3920627"/>
            <a:ext cx="627766" cy="328295"/>
          </a:xfrm>
          <a:prstGeom prst="rect">
            <a:avLst/>
          </a:prstGeom>
        </p:spPr>
        <p:txBody>
          <a:bodyPr wrap="none">
            <a:spAutoFit/>
          </a:bodyPr>
          <a:lstStyle/>
          <a:p>
            <a:pPr rtl="1"/>
            <a:r>
              <a:rPr lang="en-US" sz="2300" baseline="30000" dirty="0">
                <a:solidFill>
                  <a:srgbClr val="FF0000"/>
                </a:solidFill>
              </a:rPr>
              <a:t>100 $</a:t>
            </a:r>
          </a:p>
        </p:txBody>
      </p:sp>
      <p:pic>
        <p:nvPicPr>
          <p:cNvPr id="29" name="Picture 28"/>
          <p:cNvPicPr>
            <a:picLocks noChangeAspect="1"/>
          </p:cNvPicPr>
          <p:nvPr/>
        </p:nvPicPr>
        <p:blipFill>
          <a:blip r:embed="rId5"/>
          <a:stretch>
            <a:fillRect/>
          </a:stretch>
        </p:blipFill>
        <p:spPr>
          <a:xfrm>
            <a:off x="4982213" y="4001992"/>
            <a:ext cx="304800" cy="38100"/>
          </a:xfrm>
          <a:prstGeom prst="rect">
            <a:avLst/>
          </a:prstGeom>
        </p:spPr>
      </p:pic>
    </p:spTree>
    <p:extLst>
      <p:ext uri="{BB962C8B-B14F-4D97-AF65-F5344CB8AC3E}">
        <p14:creationId xmlns:p14="http://schemas.microsoft.com/office/powerpoint/2010/main" val="2090570959"/>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2"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pic>
        <p:nvPicPr>
          <p:cNvPr id="8" name="Picture 7"/>
          <p:cNvPicPr>
            <a:picLocks noChangeAspect="1"/>
          </p:cNvPicPr>
          <p:nvPr/>
        </p:nvPicPr>
        <p:blipFill>
          <a:blip r:embed="rId4"/>
          <a:stretch>
            <a:fillRect/>
          </a:stretch>
        </p:blipFill>
        <p:spPr>
          <a:xfrm>
            <a:off x="4076700" y="1453823"/>
            <a:ext cx="977900" cy="762000"/>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92906" y="2526552"/>
            <a:ext cx="3262982" cy="1373887"/>
          </a:xfrm>
          <a:prstGeom prst="rect">
            <a:avLst/>
          </a:prstGeom>
        </p:spPr>
      </p:pic>
      <p:sp>
        <p:nvSpPr>
          <p:cNvPr id="10" name="Rectangle 9"/>
          <p:cNvSpPr/>
          <p:nvPr/>
        </p:nvSpPr>
        <p:spPr>
          <a:xfrm>
            <a:off x="2272688" y="673533"/>
            <a:ext cx="4877913" cy="451406"/>
          </a:xfrm>
          <a:prstGeom prst="rect">
            <a:avLst/>
          </a:prstGeom>
        </p:spPr>
        <p:txBody>
          <a:bodyPr wrap="none">
            <a:spAutoFit/>
          </a:bodyPr>
          <a:lstStyle/>
          <a:p>
            <a:pPr rtl="1"/>
            <a:r>
              <a:rPr lang="en-US" sz="3500" b="1" baseline="30000" dirty="0"/>
              <a:t>The Benefits of Platinum membership</a:t>
            </a:r>
          </a:p>
        </p:txBody>
      </p:sp>
      <p:pic>
        <p:nvPicPr>
          <p:cNvPr id="11" name="Picture 10"/>
          <p:cNvPicPr>
            <a:picLocks noChangeAspect="1"/>
          </p:cNvPicPr>
          <p:nvPr/>
        </p:nvPicPr>
        <p:blipFill>
          <a:blip r:embed="rId6"/>
          <a:stretch>
            <a:fillRect/>
          </a:stretch>
        </p:blipFill>
        <p:spPr>
          <a:xfrm>
            <a:off x="931441" y="4049049"/>
            <a:ext cx="7464328" cy="3250887"/>
          </a:xfrm>
          <a:prstGeom prst="rect">
            <a:avLst/>
          </a:prstGeom>
        </p:spPr>
      </p:pic>
      <p:sp>
        <p:nvSpPr>
          <p:cNvPr id="12" name="Rectangle 11"/>
          <p:cNvSpPr/>
          <p:nvPr/>
        </p:nvSpPr>
        <p:spPr>
          <a:xfrm>
            <a:off x="1039538" y="4506433"/>
            <a:ext cx="2500512" cy="1744067"/>
          </a:xfrm>
          <a:prstGeom prst="rect">
            <a:avLst/>
          </a:prstGeom>
        </p:spPr>
        <p:txBody>
          <a:bodyPr wrap="square">
            <a:spAutoFit/>
          </a:bodyPr>
          <a:lstStyle/>
          <a:p>
            <a:pPr rtl="1"/>
            <a:endParaRPr lang="en-US" sz="2300" baseline="30000" dirty="0"/>
          </a:p>
          <a:p>
            <a:pPr rtl="1"/>
            <a:r>
              <a:rPr lang="en-US" sz="2300" baseline="30000" dirty="0"/>
              <a:t>Registration </a:t>
            </a:r>
            <a:r>
              <a:rPr lang="en-US" sz="2300" baseline="30000" dirty="0" smtClean="0"/>
              <a:t>Bonus</a:t>
            </a:r>
            <a:endParaRPr lang="en-US" sz="2300" baseline="30000" dirty="0"/>
          </a:p>
          <a:p>
            <a:pPr rtl="1"/>
            <a:r>
              <a:rPr lang="en-US" sz="2300" baseline="30000" dirty="0"/>
              <a:t>Bonus Profit = 5% from BV</a:t>
            </a:r>
          </a:p>
          <a:p>
            <a:pPr rtl="1"/>
            <a:endParaRPr lang="en-US" sz="2300" baseline="30000" dirty="0"/>
          </a:p>
          <a:p>
            <a:pPr rtl="1"/>
            <a:r>
              <a:rPr lang="en-US" sz="2300" baseline="30000" dirty="0"/>
              <a:t>Silver		</a:t>
            </a:r>
            <a:r>
              <a:rPr lang="en-US" sz="2300" baseline="30000" dirty="0" smtClean="0"/>
              <a:t>		= </a:t>
            </a:r>
            <a:r>
              <a:rPr lang="en-US" sz="2300" baseline="30000" dirty="0"/>
              <a:t>4.5 $</a:t>
            </a:r>
          </a:p>
          <a:p>
            <a:pPr rtl="1"/>
            <a:r>
              <a:rPr lang="en-US" sz="2300" baseline="30000" dirty="0"/>
              <a:t>Gold		</a:t>
            </a:r>
            <a:r>
              <a:rPr lang="en-US" sz="2300" baseline="30000" dirty="0" smtClean="0"/>
              <a:t>	</a:t>
            </a:r>
            <a:r>
              <a:rPr lang="en-US" sz="2300" baseline="30000" dirty="0" smtClean="0"/>
              <a:t>		= </a:t>
            </a:r>
            <a:r>
              <a:rPr lang="en-US" sz="2300" baseline="30000" dirty="0"/>
              <a:t>22.5 $</a:t>
            </a:r>
          </a:p>
          <a:p>
            <a:pPr rtl="1"/>
            <a:r>
              <a:rPr lang="is-IS" sz="2300" baseline="30000" dirty="0"/>
              <a:t>Platinum	</a:t>
            </a:r>
            <a:r>
              <a:rPr lang="is-IS" sz="2300" baseline="30000" dirty="0" smtClean="0"/>
              <a:t>		= </a:t>
            </a:r>
            <a:r>
              <a:rPr lang="is-IS" sz="2300" baseline="30000" dirty="0"/>
              <a:t>45 $</a:t>
            </a:r>
            <a:endParaRPr lang="en-US" sz="2300" dirty="0"/>
          </a:p>
        </p:txBody>
      </p:sp>
    </p:spTree>
    <p:extLst>
      <p:ext uri="{BB962C8B-B14F-4D97-AF65-F5344CB8AC3E}">
        <p14:creationId xmlns:p14="http://schemas.microsoft.com/office/powerpoint/2010/main" val="1481836839"/>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2"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3571669" y="291287"/>
            <a:ext cx="2538275" cy="523220"/>
          </a:xfrm>
          <a:prstGeom prst="rect">
            <a:avLst/>
          </a:prstGeom>
        </p:spPr>
        <p:txBody>
          <a:bodyPr wrap="none">
            <a:spAutoFit/>
          </a:bodyPr>
          <a:lstStyle/>
          <a:p>
            <a:pPr rtl="1"/>
            <a:r>
              <a:rPr lang="en-US" sz="2800" b="1" dirty="0" smtClean="0"/>
              <a:t>3 point </a:t>
            </a:r>
            <a:r>
              <a:rPr lang="en-US" sz="2800" b="1" dirty="0"/>
              <a:t>strategy</a:t>
            </a:r>
            <a:endParaRPr lang="en-US" sz="2800" b="1" baseline="30000" dirty="0"/>
          </a:p>
        </p:txBody>
      </p:sp>
      <p:pic>
        <p:nvPicPr>
          <p:cNvPr id="36" name="Picture 35"/>
          <p:cNvPicPr>
            <a:picLocks noChangeAspect="1"/>
          </p:cNvPicPr>
          <p:nvPr/>
        </p:nvPicPr>
        <p:blipFill>
          <a:blip r:embed="rId4"/>
          <a:stretch>
            <a:fillRect/>
          </a:stretch>
        </p:blipFill>
        <p:spPr>
          <a:xfrm>
            <a:off x="2084424" y="1395870"/>
            <a:ext cx="5029200" cy="4610100"/>
          </a:xfrm>
          <a:prstGeom prst="rect">
            <a:avLst/>
          </a:prstGeom>
        </p:spPr>
      </p:pic>
      <p:sp>
        <p:nvSpPr>
          <p:cNvPr id="37" name="Rectangle 36"/>
          <p:cNvSpPr/>
          <p:nvPr/>
        </p:nvSpPr>
        <p:spPr>
          <a:xfrm>
            <a:off x="4591785" y="933045"/>
            <a:ext cx="541428" cy="477054"/>
          </a:xfrm>
          <a:prstGeom prst="rect">
            <a:avLst/>
          </a:prstGeom>
        </p:spPr>
        <p:txBody>
          <a:bodyPr wrap="none">
            <a:spAutoFit/>
          </a:bodyPr>
          <a:lstStyle/>
          <a:p>
            <a:r>
              <a:rPr lang="en-US" sz="2500" b="1" dirty="0"/>
              <a:t>A1</a:t>
            </a:r>
          </a:p>
        </p:txBody>
      </p:sp>
      <p:sp>
        <p:nvSpPr>
          <p:cNvPr id="38" name="Rectangle 37"/>
          <p:cNvSpPr/>
          <p:nvPr/>
        </p:nvSpPr>
        <p:spPr>
          <a:xfrm>
            <a:off x="2043888" y="5040077"/>
            <a:ext cx="484346" cy="415498"/>
          </a:xfrm>
          <a:prstGeom prst="rect">
            <a:avLst/>
          </a:prstGeom>
        </p:spPr>
        <p:txBody>
          <a:bodyPr wrap="none">
            <a:spAutoFit/>
          </a:bodyPr>
          <a:lstStyle/>
          <a:p>
            <a:r>
              <a:rPr lang="en-US" sz="2000" b="1" dirty="0" smtClean="0"/>
              <a:t>A2</a:t>
            </a:r>
            <a:endParaRPr lang="en-US" sz="2000" b="1" dirty="0"/>
          </a:p>
        </p:txBody>
      </p:sp>
      <p:sp>
        <p:nvSpPr>
          <p:cNvPr id="39" name="Rectangle 38"/>
          <p:cNvSpPr/>
          <p:nvPr/>
        </p:nvSpPr>
        <p:spPr>
          <a:xfrm>
            <a:off x="6100624" y="2054373"/>
            <a:ext cx="541428" cy="477054"/>
          </a:xfrm>
          <a:prstGeom prst="rect">
            <a:avLst/>
          </a:prstGeom>
        </p:spPr>
        <p:txBody>
          <a:bodyPr wrap="none">
            <a:spAutoFit/>
          </a:bodyPr>
          <a:lstStyle/>
          <a:p>
            <a:r>
              <a:rPr lang="en-US" sz="2500" b="1" dirty="0" smtClean="0"/>
              <a:t>A3</a:t>
            </a:r>
            <a:endParaRPr lang="en-US" sz="2500" b="1" dirty="0"/>
          </a:p>
        </p:txBody>
      </p:sp>
      <p:sp>
        <p:nvSpPr>
          <p:cNvPr id="40" name="Rectangle 39"/>
          <p:cNvSpPr/>
          <p:nvPr/>
        </p:nvSpPr>
        <p:spPr>
          <a:xfrm>
            <a:off x="4827287" y="5040077"/>
            <a:ext cx="484346" cy="415498"/>
          </a:xfrm>
          <a:prstGeom prst="rect">
            <a:avLst/>
          </a:prstGeom>
        </p:spPr>
        <p:txBody>
          <a:bodyPr wrap="none">
            <a:spAutoFit/>
          </a:bodyPr>
          <a:lstStyle/>
          <a:p>
            <a:r>
              <a:rPr lang="en-US" sz="2100" b="1" dirty="0" smtClean="0"/>
              <a:t>A3</a:t>
            </a:r>
            <a:endParaRPr lang="en-US" sz="2100" b="1" dirty="0"/>
          </a:p>
        </p:txBody>
      </p:sp>
      <p:sp>
        <p:nvSpPr>
          <p:cNvPr id="41" name="Rectangle 40"/>
          <p:cNvSpPr/>
          <p:nvPr/>
        </p:nvSpPr>
        <p:spPr>
          <a:xfrm>
            <a:off x="2514722" y="3864400"/>
            <a:ext cx="667520" cy="276999"/>
          </a:xfrm>
          <a:prstGeom prst="rect">
            <a:avLst/>
          </a:prstGeom>
        </p:spPr>
        <p:txBody>
          <a:bodyPr wrap="none">
            <a:spAutoFit/>
          </a:bodyPr>
          <a:lstStyle/>
          <a:p>
            <a:r>
              <a:rPr lang="en-US" b="1" baseline="30000" dirty="0"/>
              <a:t>Team A</a:t>
            </a:r>
          </a:p>
        </p:txBody>
      </p:sp>
      <p:sp>
        <p:nvSpPr>
          <p:cNvPr id="42" name="Rectangle 41"/>
          <p:cNvSpPr/>
          <p:nvPr/>
        </p:nvSpPr>
        <p:spPr>
          <a:xfrm>
            <a:off x="3649699" y="3864400"/>
            <a:ext cx="667520" cy="276999"/>
          </a:xfrm>
          <a:prstGeom prst="rect">
            <a:avLst/>
          </a:prstGeom>
        </p:spPr>
        <p:txBody>
          <a:bodyPr wrap="none">
            <a:spAutoFit/>
          </a:bodyPr>
          <a:lstStyle/>
          <a:p>
            <a:r>
              <a:rPr lang="en-US" b="1" baseline="30000" dirty="0"/>
              <a:t>Team </a:t>
            </a:r>
            <a:r>
              <a:rPr lang="en-US" b="1" baseline="30000" dirty="0" smtClean="0"/>
              <a:t>B</a:t>
            </a:r>
            <a:endParaRPr lang="en-US" b="1" baseline="30000" dirty="0"/>
          </a:p>
        </p:txBody>
      </p:sp>
      <p:sp>
        <p:nvSpPr>
          <p:cNvPr id="43" name="Rectangle 42"/>
          <p:cNvSpPr/>
          <p:nvPr/>
        </p:nvSpPr>
        <p:spPr>
          <a:xfrm>
            <a:off x="5433104" y="3796850"/>
            <a:ext cx="667520" cy="276999"/>
          </a:xfrm>
          <a:prstGeom prst="rect">
            <a:avLst/>
          </a:prstGeom>
        </p:spPr>
        <p:txBody>
          <a:bodyPr wrap="none">
            <a:spAutoFit/>
          </a:bodyPr>
          <a:lstStyle/>
          <a:p>
            <a:r>
              <a:rPr lang="en-US" b="1" baseline="30000" dirty="0"/>
              <a:t>Team </a:t>
            </a:r>
            <a:r>
              <a:rPr lang="en-US" b="1" baseline="30000" dirty="0" smtClean="0"/>
              <a:t>C</a:t>
            </a:r>
            <a:endParaRPr lang="en-US" b="1" baseline="30000" dirty="0"/>
          </a:p>
        </p:txBody>
      </p:sp>
      <p:sp>
        <p:nvSpPr>
          <p:cNvPr id="44" name="Rectangle 43"/>
          <p:cNvSpPr/>
          <p:nvPr/>
        </p:nvSpPr>
        <p:spPr>
          <a:xfrm>
            <a:off x="6642052" y="3796850"/>
            <a:ext cx="667520" cy="276999"/>
          </a:xfrm>
          <a:prstGeom prst="rect">
            <a:avLst/>
          </a:prstGeom>
        </p:spPr>
        <p:txBody>
          <a:bodyPr wrap="none">
            <a:spAutoFit/>
          </a:bodyPr>
          <a:lstStyle/>
          <a:p>
            <a:r>
              <a:rPr lang="en-US" b="1" baseline="30000" dirty="0"/>
              <a:t>Team </a:t>
            </a:r>
            <a:r>
              <a:rPr lang="en-US" b="1" baseline="30000" dirty="0" smtClean="0"/>
              <a:t>D</a:t>
            </a:r>
            <a:endParaRPr lang="en-US" b="1" baseline="30000" dirty="0"/>
          </a:p>
        </p:txBody>
      </p:sp>
      <p:sp>
        <p:nvSpPr>
          <p:cNvPr id="45" name="Rectangle 44"/>
          <p:cNvSpPr/>
          <p:nvPr/>
        </p:nvSpPr>
        <p:spPr>
          <a:xfrm>
            <a:off x="2608618" y="5580167"/>
            <a:ext cx="704189" cy="276999"/>
          </a:xfrm>
          <a:prstGeom prst="rect">
            <a:avLst/>
          </a:prstGeom>
        </p:spPr>
        <p:txBody>
          <a:bodyPr wrap="none">
            <a:spAutoFit/>
          </a:bodyPr>
          <a:lstStyle/>
          <a:p>
            <a:r>
              <a:rPr lang="tr-TR" b="1" baseline="30000" dirty="0" err="1"/>
              <a:t>Pairing</a:t>
            </a:r>
            <a:r>
              <a:rPr lang="tr-TR" b="1" baseline="30000" dirty="0"/>
              <a:t> </a:t>
            </a:r>
            <a:r>
              <a:rPr lang="tr-TR" b="1" baseline="30000" dirty="0" smtClean="0"/>
              <a:t>I</a:t>
            </a:r>
            <a:endParaRPr lang="tr-TR" b="1" baseline="30000" dirty="0"/>
          </a:p>
        </p:txBody>
      </p:sp>
      <p:sp>
        <p:nvSpPr>
          <p:cNvPr id="46" name="Rectangle 45"/>
          <p:cNvSpPr/>
          <p:nvPr/>
        </p:nvSpPr>
        <p:spPr>
          <a:xfrm>
            <a:off x="5608202" y="5580167"/>
            <a:ext cx="748923" cy="276999"/>
          </a:xfrm>
          <a:prstGeom prst="rect">
            <a:avLst/>
          </a:prstGeom>
        </p:spPr>
        <p:txBody>
          <a:bodyPr wrap="none">
            <a:spAutoFit/>
          </a:bodyPr>
          <a:lstStyle/>
          <a:p>
            <a:r>
              <a:rPr lang="tr-TR" b="1" baseline="30000" dirty="0" err="1"/>
              <a:t>Pairing</a:t>
            </a:r>
            <a:r>
              <a:rPr lang="tr-TR" b="1" baseline="30000" dirty="0"/>
              <a:t> </a:t>
            </a:r>
            <a:r>
              <a:rPr lang="tr-TR" b="1" baseline="30000" dirty="0" smtClean="0"/>
              <a:t>II</a:t>
            </a:r>
            <a:endParaRPr lang="tr-TR" b="1" baseline="30000" dirty="0"/>
          </a:p>
        </p:txBody>
      </p:sp>
      <p:sp>
        <p:nvSpPr>
          <p:cNvPr id="47" name="Rectangle 46"/>
          <p:cNvSpPr/>
          <p:nvPr/>
        </p:nvSpPr>
        <p:spPr>
          <a:xfrm>
            <a:off x="4207273" y="6032990"/>
            <a:ext cx="787395" cy="276999"/>
          </a:xfrm>
          <a:prstGeom prst="rect">
            <a:avLst/>
          </a:prstGeom>
        </p:spPr>
        <p:txBody>
          <a:bodyPr wrap="none">
            <a:spAutoFit/>
          </a:bodyPr>
          <a:lstStyle/>
          <a:p>
            <a:r>
              <a:rPr lang="tr-TR" b="1" baseline="30000" dirty="0" err="1"/>
              <a:t>Pairing</a:t>
            </a:r>
            <a:r>
              <a:rPr lang="tr-TR" b="1" baseline="30000" dirty="0"/>
              <a:t> III</a:t>
            </a:r>
          </a:p>
        </p:txBody>
      </p:sp>
      <p:sp>
        <p:nvSpPr>
          <p:cNvPr id="48" name="Rectangle 47"/>
          <p:cNvSpPr/>
          <p:nvPr/>
        </p:nvSpPr>
        <p:spPr>
          <a:xfrm>
            <a:off x="3233395" y="2054373"/>
            <a:ext cx="541428" cy="477054"/>
          </a:xfrm>
          <a:prstGeom prst="rect">
            <a:avLst/>
          </a:prstGeom>
        </p:spPr>
        <p:txBody>
          <a:bodyPr wrap="none">
            <a:spAutoFit/>
          </a:bodyPr>
          <a:lstStyle/>
          <a:p>
            <a:r>
              <a:rPr lang="en-US" sz="2500" b="1" dirty="0" smtClean="0"/>
              <a:t>A2</a:t>
            </a:r>
            <a:endParaRPr lang="en-US" sz="2500" b="1" dirty="0"/>
          </a:p>
        </p:txBody>
      </p:sp>
    </p:spTree>
    <p:extLst>
      <p:ext uri="{BB962C8B-B14F-4D97-AF65-F5344CB8AC3E}">
        <p14:creationId xmlns:p14="http://schemas.microsoft.com/office/powerpoint/2010/main" val="3383567524"/>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2" y="0"/>
            <a:ext cx="9199951" cy="6858000"/>
          </a:xfrm>
          <a:prstGeom prst="rect">
            <a:avLst/>
          </a:prstGeom>
        </p:spPr>
      </p:pic>
      <p:pic>
        <p:nvPicPr>
          <p:cNvPr id="5" name="Picture 4"/>
          <p:cNvPicPr>
            <a:picLocks noChangeAspect="1"/>
          </p:cNvPicPr>
          <p:nvPr/>
        </p:nvPicPr>
        <p:blipFill>
          <a:blip r:embed="rId3"/>
          <a:stretch>
            <a:fillRect/>
          </a:stretch>
        </p:blipFill>
        <p:spPr>
          <a:xfrm>
            <a:off x="-31451" y="6356370"/>
            <a:ext cx="9199951" cy="501630"/>
          </a:xfrm>
          <a:prstGeom prst="rect">
            <a:avLst/>
          </a:prstGeom>
        </p:spPr>
      </p:pic>
      <p:sp>
        <p:nvSpPr>
          <p:cNvPr id="6" name="Rectangle 5"/>
          <p:cNvSpPr/>
          <p:nvPr/>
        </p:nvSpPr>
        <p:spPr>
          <a:xfrm>
            <a:off x="775261" y="560854"/>
            <a:ext cx="2757818" cy="502702"/>
          </a:xfrm>
          <a:prstGeom prst="rect">
            <a:avLst/>
          </a:prstGeom>
        </p:spPr>
        <p:txBody>
          <a:bodyPr wrap="none">
            <a:spAutoFit/>
          </a:bodyPr>
          <a:lstStyle/>
          <a:p>
            <a:pPr rtl="1"/>
            <a:r>
              <a:rPr lang="en-US" sz="4000" b="1" baseline="30000" dirty="0"/>
              <a:t>MONTHLY BONUS</a:t>
            </a: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80858" y="-1339548"/>
            <a:ext cx="7039560" cy="10009838"/>
          </a:xfrm>
          <a:prstGeom prst="rect">
            <a:avLst/>
          </a:prstGeom>
        </p:spPr>
      </p:pic>
      <p:pic>
        <p:nvPicPr>
          <p:cNvPr id="8" name="Picture 7"/>
          <p:cNvPicPr>
            <a:picLocks noChangeAspect="1"/>
          </p:cNvPicPr>
          <p:nvPr/>
        </p:nvPicPr>
        <p:blipFill>
          <a:blip r:embed="rId5"/>
          <a:stretch>
            <a:fillRect/>
          </a:stretch>
        </p:blipFill>
        <p:spPr>
          <a:xfrm>
            <a:off x="4079026" y="40384"/>
            <a:ext cx="4881148" cy="6795662"/>
          </a:xfrm>
          <a:prstGeom prst="rect">
            <a:avLst/>
          </a:prstGeom>
        </p:spPr>
      </p:pic>
    </p:spTree>
    <p:extLst>
      <p:ext uri="{BB962C8B-B14F-4D97-AF65-F5344CB8AC3E}">
        <p14:creationId xmlns:p14="http://schemas.microsoft.com/office/powerpoint/2010/main" val="3952153474"/>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2" y="0"/>
            <a:ext cx="9199951" cy="6858000"/>
          </a:xfrm>
          <a:prstGeom prst="rect">
            <a:avLst/>
          </a:prstGeom>
        </p:spPr>
      </p:pic>
      <p:pic>
        <p:nvPicPr>
          <p:cNvPr id="19" name="Picture 18"/>
          <p:cNvPicPr>
            <a:picLocks noChangeAspect="1"/>
          </p:cNvPicPr>
          <p:nvPr/>
        </p:nvPicPr>
        <p:blipFill>
          <a:blip r:embed="rId3"/>
          <a:stretch>
            <a:fillRect/>
          </a:stretch>
        </p:blipFill>
        <p:spPr>
          <a:xfrm>
            <a:off x="1962492" y="714095"/>
            <a:ext cx="5955326" cy="5736845"/>
          </a:xfrm>
          <a:prstGeom prst="rect">
            <a:avLst/>
          </a:prstGeom>
        </p:spPr>
      </p:pic>
      <p:pic>
        <p:nvPicPr>
          <p:cNvPr id="5" name="Picture 4"/>
          <p:cNvPicPr>
            <a:picLocks noChangeAspect="1"/>
          </p:cNvPicPr>
          <p:nvPr/>
        </p:nvPicPr>
        <p:blipFill>
          <a:blip r:embed="rId4"/>
          <a:stretch>
            <a:fillRect/>
          </a:stretch>
        </p:blipFill>
        <p:spPr>
          <a:xfrm>
            <a:off x="-31451" y="6356370"/>
            <a:ext cx="9199951" cy="501630"/>
          </a:xfrm>
          <a:prstGeom prst="rect">
            <a:avLst/>
          </a:prstGeom>
        </p:spPr>
      </p:pic>
      <p:sp>
        <p:nvSpPr>
          <p:cNvPr id="12" name="Rectangle 11"/>
          <p:cNvSpPr/>
          <p:nvPr/>
        </p:nvSpPr>
        <p:spPr>
          <a:xfrm>
            <a:off x="3270277" y="326398"/>
            <a:ext cx="3096431" cy="451406"/>
          </a:xfrm>
          <a:prstGeom prst="rect">
            <a:avLst/>
          </a:prstGeom>
        </p:spPr>
        <p:txBody>
          <a:bodyPr wrap="none">
            <a:spAutoFit/>
          </a:bodyPr>
          <a:lstStyle/>
          <a:p>
            <a:pPr rtl="1"/>
            <a:r>
              <a:rPr lang="fr-FR" sz="3500" b="1" baseline="30000" dirty="0"/>
              <a:t>Bonus </a:t>
            </a:r>
            <a:r>
              <a:rPr lang="fr-FR" sz="3500" b="1" baseline="30000" dirty="0" err="1"/>
              <a:t>Payment</a:t>
            </a:r>
            <a:r>
              <a:rPr lang="fr-FR" sz="3500" b="1" baseline="30000" dirty="0"/>
              <a:t> </a:t>
            </a:r>
            <a:r>
              <a:rPr lang="fr-FR" sz="3500" b="1" baseline="30000" dirty="0" smtClean="0"/>
              <a:t>System</a:t>
            </a:r>
            <a:endParaRPr lang="fr-FR" sz="3500" b="1" baseline="30000" dirty="0"/>
          </a:p>
        </p:txBody>
      </p:sp>
      <p:sp>
        <p:nvSpPr>
          <p:cNvPr id="13" name="Rectangle 12"/>
          <p:cNvSpPr/>
          <p:nvPr/>
        </p:nvSpPr>
        <p:spPr>
          <a:xfrm>
            <a:off x="3062947" y="1163885"/>
            <a:ext cx="820019" cy="369332"/>
          </a:xfrm>
          <a:prstGeom prst="rect">
            <a:avLst/>
          </a:prstGeom>
        </p:spPr>
        <p:txBody>
          <a:bodyPr wrap="none">
            <a:spAutoFit/>
          </a:bodyPr>
          <a:lstStyle/>
          <a:p>
            <a:pPr rtl="1"/>
            <a:r>
              <a:rPr lang="en-US" sz="2700" baseline="30000" dirty="0" smtClean="0"/>
              <a:t>I-CASH</a:t>
            </a:r>
            <a:endParaRPr lang="en-US" sz="2700" baseline="30000" dirty="0"/>
          </a:p>
        </p:txBody>
      </p:sp>
      <p:sp>
        <p:nvSpPr>
          <p:cNvPr id="14" name="Rectangle 13"/>
          <p:cNvSpPr/>
          <p:nvPr/>
        </p:nvSpPr>
        <p:spPr>
          <a:xfrm>
            <a:off x="2439294" y="1479177"/>
            <a:ext cx="2137797" cy="460981"/>
          </a:xfrm>
          <a:prstGeom prst="rect">
            <a:avLst/>
          </a:prstGeom>
        </p:spPr>
        <p:txBody>
          <a:bodyPr wrap="none">
            <a:spAutoFit/>
          </a:bodyPr>
          <a:lstStyle/>
          <a:p>
            <a:pPr rtl="1">
              <a:lnSpc>
                <a:spcPct val="80000"/>
              </a:lnSpc>
            </a:pPr>
            <a:r>
              <a:rPr lang="en-US" sz="2200" baseline="30000" dirty="0"/>
              <a:t>Money can be </a:t>
            </a:r>
            <a:r>
              <a:rPr lang="en-US" sz="2200" baseline="30000" dirty="0" smtClean="0"/>
              <a:t>withdrawn</a:t>
            </a:r>
          </a:p>
          <a:p>
            <a:pPr rtl="1">
              <a:lnSpc>
                <a:spcPct val="80000"/>
              </a:lnSpc>
            </a:pPr>
            <a:r>
              <a:rPr lang="en-US" sz="2200" baseline="30000" dirty="0" smtClean="0"/>
              <a:t>instantly</a:t>
            </a:r>
            <a:endParaRPr lang="en-US" sz="2200" baseline="30000" dirty="0"/>
          </a:p>
        </p:txBody>
      </p:sp>
      <p:sp>
        <p:nvSpPr>
          <p:cNvPr id="15" name="Rectangle 14"/>
          <p:cNvSpPr/>
          <p:nvPr/>
        </p:nvSpPr>
        <p:spPr>
          <a:xfrm>
            <a:off x="5637610" y="1177395"/>
            <a:ext cx="1236599" cy="369332"/>
          </a:xfrm>
          <a:prstGeom prst="rect">
            <a:avLst/>
          </a:prstGeom>
        </p:spPr>
        <p:txBody>
          <a:bodyPr wrap="none">
            <a:spAutoFit/>
          </a:bodyPr>
          <a:lstStyle/>
          <a:p>
            <a:pPr rtl="1"/>
            <a:r>
              <a:rPr lang="en-US" sz="2700" baseline="30000" dirty="0" smtClean="0"/>
              <a:t>I-PRODUCT</a:t>
            </a:r>
            <a:endParaRPr lang="en-US" sz="2700" baseline="30000" dirty="0"/>
          </a:p>
        </p:txBody>
      </p:sp>
      <p:sp>
        <p:nvSpPr>
          <p:cNvPr id="16" name="Rectangle 15"/>
          <p:cNvSpPr/>
          <p:nvPr/>
        </p:nvSpPr>
        <p:spPr>
          <a:xfrm>
            <a:off x="5205420" y="1398117"/>
            <a:ext cx="2766446" cy="551262"/>
          </a:xfrm>
          <a:prstGeom prst="rect">
            <a:avLst/>
          </a:prstGeom>
        </p:spPr>
        <p:txBody>
          <a:bodyPr wrap="square">
            <a:spAutoFit/>
          </a:bodyPr>
          <a:lstStyle/>
          <a:p>
            <a:pPr rtl="1">
              <a:lnSpc>
                <a:spcPct val="80000"/>
              </a:lnSpc>
            </a:pPr>
            <a:r>
              <a:rPr lang="en-US" sz="2200" baseline="30000" dirty="0" smtClean="0"/>
              <a:t>(can’t be withdrawn with cash)</a:t>
            </a:r>
            <a:r>
              <a:rPr lang="en-US" sz="2200" dirty="0" smtClean="0"/>
              <a:t> </a:t>
            </a:r>
            <a:r>
              <a:rPr lang="en-US" sz="2200" baseline="30000" dirty="0" smtClean="0"/>
              <a:t>Money for buy product</a:t>
            </a:r>
            <a:endParaRPr lang="en-US" sz="2200" baseline="30000" dirty="0"/>
          </a:p>
        </p:txBody>
      </p:sp>
      <p:sp>
        <p:nvSpPr>
          <p:cNvPr id="17" name="Rectangle 16"/>
          <p:cNvSpPr/>
          <p:nvPr/>
        </p:nvSpPr>
        <p:spPr>
          <a:xfrm>
            <a:off x="2358222" y="2628559"/>
            <a:ext cx="2465430" cy="861774"/>
          </a:xfrm>
          <a:prstGeom prst="rect">
            <a:avLst/>
          </a:prstGeom>
        </p:spPr>
        <p:txBody>
          <a:bodyPr wrap="square">
            <a:spAutoFit/>
          </a:bodyPr>
          <a:lstStyle/>
          <a:p>
            <a:pPr algn="ctr" rtl="1"/>
            <a:r>
              <a:rPr lang="en-US" sz="2500" baseline="30000" dirty="0"/>
              <a:t>Withdrawn from company</a:t>
            </a:r>
          </a:p>
          <a:p>
            <a:pPr algn="ctr" rtl="1"/>
            <a:r>
              <a:rPr lang="tr-TR" sz="2500" baseline="30000" dirty="0"/>
              <a:t>(Transfer bank </a:t>
            </a:r>
            <a:r>
              <a:rPr lang="tr-TR" sz="2500" baseline="30000" dirty="0" err="1"/>
              <a:t>daily</a:t>
            </a:r>
            <a:r>
              <a:rPr lang="tr-TR" sz="2500" baseline="30000" dirty="0"/>
              <a:t>)</a:t>
            </a:r>
          </a:p>
          <a:p>
            <a:pPr algn="ctr" rtl="1"/>
            <a:r>
              <a:rPr lang="en-US" sz="2500" baseline="30000" dirty="0"/>
              <a:t>1-2 work days</a:t>
            </a:r>
            <a:endParaRPr lang="en-US" sz="2500" dirty="0"/>
          </a:p>
        </p:txBody>
      </p:sp>
      <p:sp>
        <p:nvSpPr>
          <p:cNvPr id="18" name="Rectangle 17"/>
          <p:cNvSpPr/>
          <p:nvPr/>
        </p:nvSpPr>
        <p:spPr>
          <a:xfrm>
            <a:off x="2569380" y="4384848"/>
            <a:ext cx="2487407" cy="605294"/>
          </a:xfrm>
          <a:prstGeom prst="rect">
            <a:avLst/>
          </a:prstGeom>
        </p:spPr>
        <p:txBody>
          <a:bodyPr wrap="square">
            <a:spAutoFit/>
          </a:bodyPr>
          <a:lstStyle/>
          <a:p>
            <a:pPr rtl="1"/>
            <a:r>
              <a:rPr lang="en-US" sz="2500" baseline="30000" dirty="0"/>
              <a:t>1 </a:t>
            </a:r>
            <a:r>
              <a:rPr lang="en-US" sz="2500" baseline="30000" dirty="0" err="1"/>
              <a:t>iCASH</a:t>
            </a:r>
            <a:r>
              <a:rPr lang="en-US" sz="2500" baseline="30000" dirty="0"/>
              <a:t> = $ 1 USD</a:t>
            </a:r>
          </a:p>
          <a:p>
            <a:pPr rtl="1"/>
            <a:r>
              <a:rPr lang="en-US" sz="2500" baseline="30000" dirty="0"/>
              <a:t>FEE WITHDRAWAL $ 3</a:t>
            </a:r>
            <a:endParaRPr lang="en-US" sz="2500" dirty="0"/>
          </a:p>
        </p:txBody>
      </p:sp>
      <p:sp>
        <p:nvSpPr>
          <p:cNvPr id="20" name="Rectangle 19"/>
          <p:cNvSpPr/>
          <p:nvPr/>
        </p:nvSpPr>
        <p:spPr>
          <a:xfrm>
            <a:off x="4964931" y="3320808"/>
            <a:ext cx="2723191" cy="605294"/>
          </a:xfrm>
          <a:prstGeom prst="rect">
            <a:avLst/>
          </a:prstGeom>
        </p:spPr>
        <p:txBody>
          <a:bodyPr wrap="square">
            <a:spAutoFit/>
          </a:bodyPr>
          <a:lstStyle/>
          <a:p>
            <a:pPr algn="ctr"/>
            <a:r>
              <a:rPr lang="en-US" sz="2500" baseline="30000" dirty="0"/>
              <a:t>maintenance every 2 month</a:t>
            </a:r>
          </a:p>
          <a:p>
            <a:pPr algn="ctr"/>
            <a:r>
              <a:rPr lang="en-US" sz="2500" baseline="30000" dirty="0"/>
              <a:t>1 product </a:t>
            </a:r>
            <a:r>
              <a:rPr lang="en-US" sz="2500" baseline="30000" dirty="0" smtClean="0"/>
              <a:t>$ 130</a:t>
            </a:r>
            <a:endParaRPr lang="en-US" sz="2500" dirty="0"/>
          </a:p>
        </p:txBody>
      </p:sp>
      <p:sp>
        <p:nvSpPr>
          <p:cNvPr id="21" name="Rectangle 20"/>
          <p:cNvSpPr/>
          <p:nvPr/>
        </p:nvSpPr>
        <p:spPr>
          <a:xfrm>
            <a:off x="2893669" y="5371078"/>
            <a:ext cx="1456048" cy="276999"/>
          </a:xfrm>
          <a:prstGeom prst="rect">
            <a:avLst/>
          </a:prstGeom>
        </p:spPr>
        <p:txBody>
          <a:bodyPr wrap="none">
            <a:spAutoFit/>
          </a:bodyPr>
          <a:lstStyle/>
          <a:p>
            <a:pPr rtl="1"/>
            <a:r>
              <a:rPr lang="en-US" baseline="30000" dirty="0"/>
              <a:t>TOTAL PERCENTAGE</a:t>
            </a:r>
          </a:p>
        </p:txBody>
      </p:sp>
      <p:sp>
        <p:nvSpPr>
          <p:cNvPr id="22" name="Rectangle 21"/>
          <p:cNvSpPr/>
          <p:nvPr/>
        </p:nvSpPr>
        <p:spPr>
          <a:xfrm>
            <a:off x="5718682" y="5367678"/>
            <a:ext cx="1456048" cy="276999"/>
          </a:xfrm>
          <a:prstGeom prst="rect">
            <a:avLst/>
          </a:prstGeom>
        </p:spPr>
        <p:txBody>
          <a:bodyPr wrap="none">
            <a:spAutoFit/>
          </a:bodyPr>
          <a:lstStyle/>
          <a:p>
            <a:pPr rtl="1"/>
            <a:r>
              <a:rPr lang="en-US" baseline="30000" dirty="0"/>
              <a:t>TOTAL PERCENTAGE</a:t>
            </a:r>
          </a:p>
        </p:txBody>
      </p:sp>
    </p:spTree>
    <p:extLst>
      <p:ext uri="{BB962C8B-B14F-4D97-AF65-F5344CB8AC3E}">
        <p14:creationId xmlns:p14="http://schemas.microsoft.com/office/powerpoint/2010/main" val="2186405005"/>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52" y="0"/>
            <a:ext cx="9199951" cy="6858000"/>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35505" y="896641"/>
            <a:ext cx="5374290" cy="4349909"/>
          </a:xfrm>
          <a:prstGeom prst="rect">
            <a:avLst/>
          </a:prstGeom>
        </p:spPr>
      </p:pic>
      <p:sp>
        <p:nvSpPr>
          <p:cNvPr id="9" name="Rectangle 8"/>
          <p:cNvSpPr/>
          <p:nvPr/>
        </p:nvSpPr>
        <p:spPr>
          <a:xfrm>
            <a:off x="1569892" y="5535393"/>
            <a:ext cx="2551166" cy="369332"/>
          </a:xfrm>
          <a:prstGeom prst="rect">
            <a:avLst/>
          </a:prstGeom>
        </p:spPr>
        <p:txBody>
          <a:bodyPr wrap="square">
            <a:spAutoFit/>
          </a:bodyPr>
          <a:lstStyle/>
          <a:p>
            <a:pPr rtl="1"/>
            <a:r>
              <a:rPr lang="en-US" sz="2700" baseline="30000" dirty="0"/>
              <a:t>You become the leader </a:t>
            </a:r>
          </a:p>
        </p:txBody>
      </p:sp>
      <p:sp>
        <p:nvSpPr>
          <p:cNvPr id="10" name="Rectangle 9"/>
          <p:cNvSpPr/>
          <p:nvPr/>
        </p:nvSpPr>
        <p:spPr>
          <a:xfrm>
            <a:off x="4988578" y="5535392"/>
            <a:ext cx="2545063" cy="369332"/>
          </a:xfrm>
          <a:prstGeom prst="rect">
            <a:avLst/>
          </a:prstGeom>
        </p:spPr>
        <p:txBody>
          <a:bodyPr wrap="none">
            <a:spAutoFit/>
          </a:bodyPr>
          <a:lstStyle/>
          <a:p>
            <a:pPr rtl="1"/>
            <a:r>
              <a:rPr lang="en-US" sz="2700" baseline="30000" dirty="0"/>
              <a:t>You become the follower</a:t>
            </a:r>
          </a:p>
        </p:txBody>
      </p:sp>
      <p:sp>
        <p:nvSpPr>
          <p:cNvPr id="11" name="Rectangle 10"/>
          <p:cNvSpPr/>
          <p:nvPr/>
        </p:nvSpPr>
        <p:spPr>
          <a:xfrm>
            <a:off x="4142578" y="5541450"/>
            <a:ext cx="620683" cy="400110"/>
          </a:xfrm>
          <a:prstGeom prst="rect">
            <a:avLst/>
          </a:prstGeom>
        </p:spPr>
        <p:txBody>
          <a:bodyPr wrap="none">
            <a:spAutoFit/>
          </a:bodyPr>
          <a:lstStyle/>
          <a:p>
            <a:r>
              <a:rPr lang="en-US" sz="3000" b="1" baseline="30000" dirty="0">
                <a:latin typeface="Arial Black"/>
                <a:cs typeface="Arial Black"/>
              </a:rPr>
              <a:t>OR</a:t>
            </a:r>
          </a:p>
        </p:txBody>
      </p:sp>
      <p:sp>
        <p:nvSpPr>
          <p:cNvPr id="12" name="Rectangle 11"/>
          <p:cNvSpPr/>
          <p:nvPr/>
        </p:nvSpPr>
        <p:spPr>
          <a:xfrm>
            <a:off x="2191423" y="775051"/>
            <a:ext cx="4572000" cy="728404"/>
          </a:xfrm>
          <a:prstGeom prst="rect">
            <a:avLst/>
          </a:prstGeom>
        </p:spPr>
        <p:txBody>
          <a:bodyPr>
            <a:spAutoFit/>
          </a:bodyPr>
          <a:lstStyle/>
          <a:p>
            <a:pPr algn="ctr"/>
            <a:r>
              <a:rPr lang="pt-BR" sz="3500" b="1" baseline="30000" dirty="0"/>
              <a:t>SECONDS TO FREEDOM</a:t>
            </a:r>
          </a:p>
          <a:p>
            <a:pPr algn="ctr"/>
            <a:r>
              <a:rPr lang="fr-FR" sz="2700" baseline="30000" dirty="0" err="1"/>
              <a:t>Your</a:t>
            </a:r>
            <a:r>
              <a:rPr lang="fr-FR" sz="2700" baseline="30000" dirty="0"/>
              <a:t> future </a:t>
            </a:r>
            <a:r>
              <a:rPr lang="fr-FR" sz="2700" baseline="30000" dirty="0" err="1"/>
              <a:t>depends</a:t>
            </a:r>
            <a:r>
              <a:rPr lang="fr-FR" sz="2700" baseline="30000" dirty="0"/>
              <a:t> on </a:t>
            </a:r>
            <a:r>
              <a:rPr lang="fr-FR" sz="2700" baseline="30000" dirty="0" err="1"/>
              <a:t>your</a:t>
            </a:r>
            <a:r>
              <a:rPr lang="fr-FR" sz="2700" baseline="30000" dirty="0"/>
              <a:t> </a:t>
            </a:r>
            <a:r>
              <a:rPr lang="fr-FR" sz="2700" baseline="30000" dirty="0" err="1"/>
              <a:t>choice</a:t>
            </a:r>
            <a:r>
              <a:rPr lang="fr-FR" sz="2700" baseline="30000" dirty="0"/>
              <a:t>.</a:t>
            </a:r>
            <a:endParaRPr lang="en-US" sz="2700" dirty="0"/>
          </a:p>
        </p:txBody>
      </p:sp>
      <p:pic>
        <p:nvPicPr>
          <p:cNvPr id="5" name="Picture 4"/>
          <p:cNvPicPr>
            <a:picLocks noChangeAspect="1"/>
          </p:cNvPicPr>
          <p:nvPr/>
        </p:nvPicPr>
        <p:blipFill>
          <a:blip r:embed="rId4"/>
          <a:stretch>
            <a:fillRect/>
          </a:stretch>
        </p:blipFill>
        <p:spPr>
          <a:xfrm>
            <a:off x="9" y="6356370"/>
            <a:ext cx="9199951" cy="501630"/>
          </a:xfrm>
          <a:prstGeom prst="rect">
            <a:avLst/>
          </a:prstGeom>
        </p:spPr>
      </p:pic>
    </p:spTree>
    <p:extLst>
      <p:ext uri="{BB962C8B-B14F-4D97-AF65-F5344CB8AC3E}">
        <p14:creationId xmlns:p14="http://schemas.microsoft.com/office/powerpoint/2010/main" val="2231837207"/>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71887" cy="6971147"/>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71734" y="949385"/>
            <a:ext cx="5875439" cy="6400618"/>
          </a:xfrm>
          <a:prstGeom prst="rect">
            <a:avLst/>
          </a:prstGeom>
        </p:spPr>
      </p:pic>
      <p:sp>
        <p:nvSpPr>
          <p:cNvPr id="3" name="Rectangle 2"/>
          <p:cNvSpPr/>
          <p:nvPr/>
        </p:nvSpPr>
        <p:spPr>
          <a:xfrm>
            <a:off x="4217462" y="453407"/>
            <a:ext cx="1287532" cy="451406"/>
          </a:xfrm>
          <a:prstGeom prst="rect">
            <a:avLst/>
          </a:prstGeom>
        </p:spPr>
        <p:txBody>
          <a:bodyPr wrap="none">
            <a:spAutoFit/>
          </a:bodyPr>
          <a:lstStyle/>
          <a:p>
            <a:pPr rtl="1"/>
            <a:r>
              <a:rPr lang="en-US" sz="3500" b="1" baseline="30000" dirty="0">
                <a:solidFill>
                  <a:schemeClr val="bg1"/>
                </a:solidFill>
              </a:rPr>
              <a:t>GALLERY</a:t>
            </a:r>
          </a:p>
        </p:txBody>
      </p:sp>
    </p:spTree>
    <p:extLst>
      <p:ext uri="{BB962C8B-B14F-4D97-AF65-F5344CB8AC3E}">
        <p14:creationId xmlns:p14="http://schemas.microsoft.com/office/powerpoint/2010/main" val="458867573"/>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71887" cy="6971147"/>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5270" y="908721"/>
            <a:ext cx="5840537" cy="6355878"/>
          </a:xfrm>
          <a:prstGeom prst="rect">
            <a:avLst/>
          </a:prstGeom>
        </p:spPr>
      </p:pic>
      <p:sp>
        <p:nvSpPr>
          <p:cNvPr id="7" name="Rectangle 6"/>
          <p:cNvSpPr/>
          <p:nvPr/>
        </p:nvSpPr>
        <p:spPr>
          <a:xfrm>
            <a:off x="4176932" y="426201"/>
            <a:ext cx="1287532" cy="451406"/>
          </a:xfrm>
          <a:prstGeom prst="rect">
            <a:avLst/>
          </a:prstGeom>
        </p:spPr>
        <p:txBody>
          <a:bodyPr wrap="none">
            <a:spAutoFit/>
          </a:bodyPr>
          <a:lstStyle/>
          <a:p>
            <a:pPr rtl="1"/>
            <a:r>
              <a:rPr lang="en-US" sz="3500" b="1" baseline="30000" dirty="0" smtClean="0">
                <a:solidFill>
                  <a:schemeClr val="bg1"/>
                </a:solidFill>
              </a:rPr>
              <a:t>GALLERY</a:t>
            </a:r>
            <a:endParaRPr lang="en-US" sz="3500" b="1" baseline="30000" dirty="0">
              <a:solidFill>
                <a:schemeClr val="bg1"/>
              </a:solidFill>
            </a:endParaRPr>
          </a:p>
        </p:txBody>
      </p:sp>
    </p:spTree>
    <p:extLst>
      <p:ext uri="{BB962C8B-B14F-4D97-AF65-F5344CB8AC3E}">
        <p14:creationId xmlns:p14="http://schemas.microsoft.com/office/powerpoint/2010/main" val="3454186164"/>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71887" cy="6971147"/>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18282" y="877793"/>
            <a:ext cx="5902608" cy="5833165"/>
          </a:xfrm>
          <a:prstGeom prst="rect">
            <a:avLst/>
          </a:prstGeom>
        </p:spPr>
      </p:pic>
      <p:sp>
        <p:nvSpPr>
          <p:cNvPr id="7" name="Rectangle 6"/>
          <p:cNvSpPr/>
          <p:nvPr/>
        </p:nvSpPr>
        <p:spPr>
          <a:xfrm>
            <a:off x="4028290" y="385857"/>
            <a:ext cx="1287532" cy="451406"/>
          </a:xfrm>
          <a:prstGeom prst="rect">
            <a:avLst/>
          </a:prstGeom>
        </p:spPr>
        <p:txBody>
          <a:bodyPr wrap="none">
            <a:spAutoFit/>
          </a:bodyPr>
          <a:lstStyle/>
          <a:p>
            <a:pPr rtl="1"/>
            <a:r>
              <a:rPr lang="en-US" sz="3500" b="1" baseline="30000" dirty="0" smtClean="0">
                <a:solidFill>
                  <a:schemeClr val="bg1"/>
                </a:solidFill>
              </a:rPr>
              <a:t>GALLERY</a:t>
            </a:r>
            <a:endParaRPr lang="en-US" sz="3500" b="1" baseline="30000" dirty="0">
              <a:solidFill>
                <a:schemeClr val="bg1"/>
              </a:solidFill>
            </a:endParaRPr>
          </a:p>
        </p:txBody>
      </p:sp>
    </p:spTree>
    <p:extLst>
      <p:ext uri="{BB962C8B-B14F-4D97-AF65-F5344CB8AC3E}">
        <p14:creationId xmlns:p14="http://schemas.microsoft.com/office/powerpoint/2010/main" val="1140281986"/>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9171887" cy="6971147"/>
          </a:xfrm>
          <a:prstGeom prst="rect">
            <a:avLst/>
          </a:prstGeom>
        </p:spPr>
      </p:pic>
      <p:sp>
        <p:nvSpPr>
          <p:cNvPr id="6" name="Rectangle 5"/>
          <p:cNvSpPr/>
          <p:nvPr/>
        </p:nvSpPr>
        <p:spPr>
          <a:xfrm>
            <a:off x="4163414" y="439897"/>
            <a:ext cx="1287532" cy="451406"/>
          </a:xfrm>
          <a:prstGeom prst="rect">
            <a:avLst/>
          </a:prstGeom>
        </p:spPr>
        <p:txBody>
          <a:bodyPr wrap="none">
            <a:spAutoFit/>
          </a:bodyPr>
          <a:lstStyle/>
          <a:p>
            <a:pPr rtl="1"/>
            <a:r>
              <a:rPr lang="en-US" sz="3500" b="1" baseline="30000" dirty="0">
                <a:solidFill>
                  <a:schemeClr val="bg1"/>
                </a:solidFill>
              </a:rPr>
              <a:t>GALLERY</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56443" y="1054645"/>
            <a:ext cx="4777341" cy="5579350"/>
          </a:xfrm>
          <a:prstGeom prst="rect">
            <a:avLst/>
          </a:prstGeom>
        </p:spPr>
      </p:pic>
    </p:spTree>
    <p:extLst>
      <p:ext uri="{BB962C8B-B14F-4D97-AF65-F5344CB8AC3E}">
        <p14:creationId xmlns:p14="http://schemas.microsoft.com/office/powerpoint/2010/main" val="555358986"/>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9144000" cy="6858001"/>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21000" y="1566668"/>
            <a:ext cx="3302000" cy="4711700"/>
          </a:xfrm>
          <a:prstGeom prst="rect">
            <a:avLst/>
          </a:prstGeom>
        </p:spPr>
      </p:pic>
      <p:sp>
        <p:nvSpPr>
          <p:cNvPr id="7" name="Rectangle 6"/>
          <p:cNvSpPr/>
          <p:nvPr/>
        </p:nvSpPr>
        <p:spPr>
          <a:xfrm>
            <a:off x="3607760" y="804666"/>
            <a:ext cx="1841372" cy="451406"/>
          </a:xfrm>
          <a:prstGeom prst="rect">
            <a:avLst/>
          </a:prstGeom>
        </p:spPr>
        <p:txBody>
          <a:bodyPr wrap="none">
            <a:spAutoFit/>
          </a:bodyPr>
          <a:lstStyle/>
          <a:p>
            <a:pPr rtl="1"/>
            <a:r>
              <a:rPr lang="en-US" sz="3500" baseline="30000" dirty="0"/>
              <a:t>TESTIMONIES</a:t>
            </a:r>
          </a:p>
        </p:txBody>
      </p:sp>
      <p:pic>
        <p:nvPicPr>
          <p:cNvPr id="9" name="Picture 8"/>
          <p:cNvPicPr>
            <a:picLocks noChangeAspect="1"/>
          </p:cNvPicPr>
          <p:nvPr/>
        </p:nvPicPr>
        <p:blipFill>
          <a:blip r:embed="rId4"/>
          <a:stretch>
            <a:fillRect/>
          </a:stretch>
        </p:blipFill>
        <p:spPr>
          <a:xfrm>
            <a:off x="0" y="6356370"/>
            <a:ext cx="9199951" cy="501630"/>
          </a:xfrm>
          <a:prstGeom prst="rect">
            <a:avLst/>
          </a:prstGeom>
        </p:spPr>
      </p:pic>
    </p:spTree>
    <p:extLst>
      <p:ext uri="{BB962C8B-B14F-4D97-AF65-F5344CB8AC3E}">
        <p14:creationId xmlns:p14="http://schemas.microsoft.com/office/powerpoint/2010/main" val="1639251116"/>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
            <a:ext cx="9144000" cy="6858001"/>
          </a:xfrm>
          <a:prstGeom prst="rect">
            <a:avLst/>
          </a:prstGeom>
        </p:spPr>
      </p:pic>
      <p:pic>
        <p:nvPicPr>
          <p:cNvPr id="5" name="Picture 4"/>
          <p:cNvPicPr>
            <a:picLocks noChangeAspect="1"/>
          </p:cNvPicPr>
          <p:nvPr/>
        </p:nvPicPr>
        <p:blipFill>
          <a:blip r:embed="rId3"/>
          <a:stretch>
            <a:fillRect/>
          </a:stretch>
        </p:blipFill>
        <p:spPr>
          <a:xfrm>
            <a:off x="0" y="6356370"/>
            <a:ext cx="9199951" cy="50163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79397" y="1364634"/>
            <a:ext cx="6205388" cy="5871602"/>
          </a:xfrm>
          <a:prstGeom prst="rect">
            <a:avLst/>
          </a:prstGeom>
        </p:spPr>
      </p:pic>
      <p:sp>
        <p:nvSpPr>
          <p:cNvPr id="7" name="Rectangle 6"/>
          <p:cNvSpPr/>
          <p:nvPr/>
        </p:nvSpPr>
        <p:spPr>
          <a:xfrm>
            <a:off x="3580742" y="619493"/>
            <a:ext cx="1841372" cy="451406"/>
          </a:xfrm>
          <a:prstGeom prst="rect">
            <a:avLst/>
          </a:prstGeom>
        </p:spPr>
        <p:txBody>
          <a:bodyPr wrap="none">
            <a:spAutoFit/>
          </a:bodyPr>
          <a:lstStyle/>
          <a:p>
            <a:pPr rtl="1"/>
            <a:r>
              <a:rPr lang="en-US" sz="3500" baseline="30000" dirty="0"/>
              <a:t>TESTIMONIES</a:t>
            </a:r>
          </a:p>
        </p:txBody>
      </p:sp>
    </p:spTree>
    <p:extLst>
      <p:ext uri="{BB962C8B-B14F-4D97-AF65-F5344CB8AC3E}">
        <p14:creationId xmlns:p14="http://schemas.microsoft.com/office/powerpoint/2010/main" val="1811064270"/>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t="-3619"/>
          <a:stretch/>
        </p:blipFill>
        <p:spPr>
          <a:xfrm>
            <a:off x="0" y="-248247"/>
            <a:ext cx="9144000" cy="7106247"/>
          </a:xfrm>
          <a:prstGeom prst="rect">
            <a:avLst/>
          </a:prstGeom>
        </p:spPr>
      </p:pic>
      <p:pic>
        <p:nvPicPr>
          <p:cNvPr id="5" name="Picture 4"/>
          <p:cNvPicPr>
            <a:picLocks noChangeAspect="1"/>
          </p:cNvPicPr>
          <p:nvPr/>
        </p:nvPicPr>
        <p:blipFill>
          <a:blip r:embed="rId3"/>
          <a:stretch>
            <a:fillRect/>
          </a:stretch>
        </p:blipFill>
        <p:spPr>
          <a:xfrm>
            <a:off x="0" y="6356370"/>
            <a:ext cx="9199951" cy="501630"/>
          </a:xfrm>
          <a:prstGeom prst="rect">
            <a:avLst/>
          </a:prstGeom>
        </p:spPr>
      </p:pic>
      <p:sp>
        <p:nvSpPr>
          <p:cNvPr id="6" name="Rectangle 5"/>
          <p:cNvSpPr/>
          <p:nvPr/>
        </p:nvSpPr>
        <p:spPr>
          <a:xfrm>
            <a:off x="3972584" y="464470"/>
            <a:ext cx="1909020" cy="451406"/>
          </a:xfrm>
          <a:prstGeom prst="rect">
            <a:avLst/>
          </a:prstGeom>
        </p:spPr>
        <p:txBody>
          <a:bodyPr wrap="none">
            <a:spAutoFit/>
          </a:bodyPr>
          <a:lstStyle/>
          <a:p>
            <a:pPr rtl="1"/>
            <a:r>
              <a:rPr lang="en-US" sz="3500" baseline="30000" dirty="0" smtClean="0"/>
              <a:t>TESTIMONIES 	</a:t>
            </a:r>
            <a:endParaRPr lang="en-US" sz="3500" baseline="30000" dirty="0"/>
          </a:p>
        </p:txBody>
      </p:sp>
      <p:pic>
        <p:nvPicPr>
          <p:cNvPr id="7" name="Picture 6"/>
          <p:cNvPicPr>
            <a:picLocks noChangeAspect="1"/>
          </p:cNvPicPr>
          <p:nvPr/>
        </p:nvPicPr>
        <p:blipFill>
          <a:blip r:embed="rId4"/>
          <a:stretch>
            <a:fillRect/>
          </a:stretch>
        </p:blipFill>
        <p:spPr>
          <a:xfrm>
            <a:off x="1278016" y="1037465"/>
            <a:ext cx="6724914" cy="5162361"/>
          </a:xfrm>
          <a:prstGeom prst="rect">
            <a:avLst/>
          </a:prstGeom>
        </p:spPr>
      </p:pic>
    </p:spTree>
    <p:extLst>
      <p:ext uri="{BB962C8B-B14F-4D97-AF65-F5344CB8AC3E}">
        <p14:creationId xmlns:p14="http://schemas.microsoft.com/office/powerpoint/2010/main" val="3922318977"/>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
            <a:ext cx="9144000" cy="6858001"/>
          </a:xfrm>
          <a:prstGeom prst="rect">
            <a:avLst/>
          </a:prstGeom>
        </p:spPr>
      </p:pic>
      <p:pic>
        <p:nvPicPr>
          <p:cNvPr id="5" name="Picture 4"/>
          <p:cNvPicPr>
            <a:picLocks noChangeAspect="1"/>
          </p:cNvPicPr>
          <p:nvPr/>
        </p:nvPicPr>
        <p:blipFill>
          <a:blip r:embed="rId3"/>
          <a:stretch>
            <a:fillRect/>
          </a:stretch>
        </p:blipFill>
        <p:spPr>
          <a:xfrm>
            <a:off x="0" y="6356370"/>
            <a:ext cx="9199951" cy="50163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14207" y="815374"/>
            <a:ext cx="6162630" cy="5832799"/>
          </a:xfrm>
          <a:prstGeom prst="rect">
            <a:avLst/>
          </a:prstGeom>
        </p:spPr>
      </p:pic>
      <p:sp>
        <p:nvSpPr>
          <p:cNvPr id="9" name="Rectangle 8"/>
          <p:cNvSpPr/>
          <p:nvPr/>
        </p:nvSpPr>
        <p:spPr>
          <a:xfrm>
            <a:off x="3972584" y="418008"/>
            <a:ext cx="1909020" cy="451406"/>
          </a:xfrm>
          <a:prstGeom prst="rect">
            <a:avLst/>
          </a:prstGeom>
        </p:spPr>
        <p:txBody>
          <a:bodyPr wrap="none">
            <a:spAutoFit/>
          </a:bodyPr>
          <a:lstStyle/>
          <a:p>
            <a:pPr rtl="1"/>
            <a:r>
              <a:rPr lang="en-US" sz="3500" baseline="30000" dirty="0" smtClean="0"/>
              <a:t>TESTIMONIES 	</a:t>
            </a:r>
            <a:endParaRPr lang="en-US" sz="3500" baseline="30000" dirty="0"/>
          </a:p>
        </p:txBody>
      </p:sp>
    </p:spTree>
    <p:extLst>
      <p:ext uri="{BB962C8B-B14F-4D97-AF65-F5344CB8AC3E}">
        <p14:creationId xmlns:p14="http://schemas.microsoft.com/office/powerpoint/2010/main" val="4181435869"/>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
            <a:ext cx="9199951" cy="6858001"/>
          </a:xfrm>
          <a:prstGeom prst="rect">
            <a:avLst/>
          </a:prstGeom>
        </p:spPr>
      </p:pic>
      <p:pic>
        <p:nvPicPr>
          <p:cNvPr id="5" name="Picture 4"/>
          <p:cNvPicPr>
            <a:picLocks noChangeAspect="1"/>
          </p:cNvPicPr>
          <p:nvPr/>
        </p:nvPicPr>
        <p:blipFill>
          <a:blip r:embed="rId3"/>
          <a:stretch>
            <a:fillRect/>
          </a:stretch>
        </p:blipFill>
        <p:spPr>
          <a:xfrm>
            <a:off x="0" y="6356370"/>
            <a:ext cx="9199951" cy="501630"/>
          </a:xfrm>
          <a:prstGeom prst="rect">
            <a:avLst/>
          </a:prstGeom>
        </p:spPr>
      </p:pic>
      <p:sp>
        <p:nvSpPr>
          <p:cNvPr id="9" name="Rectangle 8"/>
          <p:cNvSpPr/>
          <p:nvPr/>
        </p:nvSpPr>
        <p:spPr>
          <a:xfrm>
            <a:off x="3540209" y="464470"/>
            <a:ext cx="1909020" cy="451406"/>
          </a:xfrm>
          <a:prstGeom prst="rect">
            <a:avLst/>
          </a:prstGeom>
        </p:spPr>
        <p:txBody>
          <a:bodyPr wrap="none">
            <a:spAutoFit/>
          </a:bodyPr>
          <a:lstStyle/>
          <a:p>
            <a:pPr rtl="1"/>
            <a:r>
              <a:rPr lang="en-US" sz="3500" baseline="30000" dirty="0" smtClean="0"/>
              <a:t>TESTIMONIES 	</a:t>
            </a:r>
            <a:endParaRPr lang="en-US" sz="3500" baseline="30000" dirty="0"/>
          </a:p>
        </p:txBody>
      </p:sp>
    </p:spTree>
    <p:extLst>
      <p:ext uri="{BB962C8B-B14F-4D97-AF65-F5344CB8AC3E}">
        <p14:creationId xmlns:p14="http://schemas.microsoft.com/office/powerpoint/2010/main" val="14992622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1552</TotalTime>
  <Words>4211</Words>
  <Application>Microsoft Macintosh PowerPoint</Application>
  <PresentationFormat>On-screen Show (4:3)</PresentationFormat>
  <Paragraphs>698</Paragraphs>
  <Slides>106</Slides>
  <Notes>0</Notes>
  <HiddenSlides>0</HiddenSlides>
  <MMClips>0</MMClips>
  <ScaleCrop>false</ScaleCrop>
  <HeadingPairs>
    <vt:vector size="4" baseType="variant">
      <vt:variant>
        <vt:lpstr>Theme</vt:lpstr>
      </vt:variant>
      <vt:variant>
        <vt:i4>1</vt:i4>
      </vt:variant>
      <vt:variant>
        <vt:lpstr>Slide Titles</vt:lpstr>
      </vt:variant>
      <vt:variant>
        <vt:i4>106</vt:i4>
      </vt:variant>
    </vt:vector>
  </HeadingPairs>
  <TitlesOfParts>
    <vt:vector size="10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BIOGREEN OFFICE </vt:lpstr>
      <vt:lpstr>BIOGREEN OFFICE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INGREDIENTS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Biogreen Science</dc:creator>
  <cp:lastModifiedBy>Biogreen Science</cp:lastModifiedBy>
  <cp:revision>167</cp:revision>
  <dcterms:created xsi:type="dcterms:W3CDTF">2015-09-04T09:41:12Z</dcterms:created>
  <dcterms:modified xsi:type="dcterms:W3CDTF">2015-09-30T02:34:18Z</dcterms:modified>
</cp:coreProperties>
</file>